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Dela Gothic One" panose="020B0604020202020204" charset="-128"/>
      <p:regular r:id="rId13"/>
    </p:embeddedFont>
    <p:embeddedFont>
      <p:font typeface="Bookman Old Style" panose="02050604050505020204" pitchFamily="18" charset="0"/>
      <p:regular r:id="rId14"/>
      <p:bold r:id="rId15"/>
      <p:italic r:id="rId16"/>
      <p:boldItalic r:id="rId17"/>
    </p:embeddedFont>
    <p:embeddedFont>
      <p:font typeface="DM Sans" pitchFamily="2" charset="0"/>
      <p:regular r:id="rId18"/>
    </p:embeddedFont>
    <p:embeddedFont>
      <p:font typeface="Rockwell" panose="02060603020205020403" pitchFamily="18" charset="0"/>
      <p:regular r:id="rId19"/>
      <p:bold r:id="rId20"/>
      <p:italic r:id="rId21"/>
      <p:boldItalic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82968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914323" y="1346836"/>
            <a:ext cx="10801754" cy="2865120"/>
          </a:xfrm>
        </p:spPr>
        <p:txBody>
          <a:bodyPr anchor="b">
            <a:normAutofit/>
          </a:bodyPr>
          <a:lstStyle>
            <a:lvl1pPr algn="ctr">
              <a:defRPr sz="5760"/>
            </a:lvl1pPr>
          </a:lstStyle>
          <a:p>
            <a:r>
              <a:rPr lang="en-US"/>
              <a:t>Click to edit Master title style</a:t>
            </a:r>
            <a:endParaRPr lang="en-US" dirty="0"/>
          </a:p>
        </p:txBody>
      </p:sp>
      <p:sp>
        <p:nvSpPr>
          <p:cNvPr id="3" name="Subtitle 2"/>
          <p:cNvSpPr>
            <a:spLocks noGrp="1"/>
          </p:cNvSpPr>
          <p:nvPr>
            <p:ph type="subTitle" idx="1"/>
          </p:nvPr>
        </p:nvSpPr>
        <p:spPr>
          <a:xfrm>
            <a:off x="1914323" y="4322446"/>
            <a:ext cx="10801754"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367860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67" y="5147247"/>
            <a:ext cx="12441077" cy="983226"/>
          </a:xfrm>
        </p:spPr>
        <p:txBody>
          <a:bodyPr anchor="b">
            <a:normAutofit/>
          </a:bodyPr>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96567" y="745586"/>
            <a:ext cx="12441077" cy="4055682"/>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4" y="6130474"/>
            <a:ext cx="12439198" cy="818966"/>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35494695"/>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6554" y="731521"/>
            <a:ext cx="12424514" cy="4109831"/>
          </a:xfrm>
        </p:spPr>
        <p:txBody>
          <a:bodyPr anchor="ctr"/>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5" y="5045784"/>
            <a:ext cx="12424513" cy="1910623"/>
          </a:xfrm>
        </p:spPr>
        <p:txBody>
          <a:bodyPr anchor="ct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48183301"/>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35455" y="731520"/>
            <a:ext cx="11163302" cy="3591485"/>
          </a:xfrm>
        </p:spPr>
        <p:txBody>
          <a:bodyPr anchor="ctr"/>
          <a:lstStyle>
            <a:lvl1pPr>
              <a:defRPr sz="3840"/>
            </a:lvl1pPr>
          </a:lstStyle>
          <a:p>
            <a:r>
              <a:rPr lang="en-US"/>
              <a:t>Click to edit Master title style</a:t>
            </a:r>
            <a:endParaRPr lang="en-US" dirty="0"/>
          </a:p>
        </p:txBody>
      </p:sp>
      <p:sp>
        <p:nvSpPr>
          <p:cNvPr id="12" name="Text Placeholder 3"/>
          <p:cNvSpPr>
            <a:spLocks noGrp="1"/>
          </p:cNvSpPr>
          <p:nvPr>
            <p:ph type="body" sz="half" idx="13"/>
          </p:nvPr>
        </p:nvSpPr>
        <p:spPr>
          <a:xfrm>
            <a:off x="2064773" y="4332039"/>
            <a:ext cx="10502759" cy="512174"/>
          </a:xfrm>
        </p:spPr>
        <p:txBody>
          <a:bodyPr anchor="t">
            <a:normAutofit/>
          </a:bodyPr>
          <a:lstStyle>
            <a:lvl1pPr marL="0" indent="0" algn="r">
              <a:buNone/>
              <a:defRPr sz="168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4" name="Text Placeholder 3"/>
          <p:cNvSpPr>
            <a:spLocks noGrp="1"/>
          </p:cNvSpPr>
          <p:nvPr>
            <p:ph type="body" sz="half" idx="2"/>
          </p:nvPr>
        </p:nvSpPr>
        <p:spPr>
          <a:xfrm>
            <a:off x="1096553" y="5045785"/>
            <a:ext cx="12424514" cy="1903656"/>
          </a:xfrm>
        </p:spPr>
        <p:txBody>
          <a:bodyPr anchor="ctr">
            <a:normAutofit/>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1" name="TextBox 10"/>
          <p:cNvSpPr txBox="1"/>
          <p:nvPr/>
        </p:nvSpPr>
        <p:spPr>
          <a:xfrm>
            <a:off x="1003934" y="882289"/>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9600" dirty="0">
                <a:solidFill>
                  <a:schemeClr val="tx1"/>
                </a:solidFill>
                <a:effectLst/>
              </a:rPr>
              <a:t>“</a:t>
            </a:r>
          </a:p>
        </p:txBody>
      </p:sp>
      <p:sp>
        <p:nvSpPr>
          <p:cNvPr id="13" name="TextBox 12"/>
          <p:cNvSpPr txBox="1"/>
          <p:nvPr/>
        </p:nvSpPr>
        <p:spPr>
          <a:xfrm>
            <a:off x="12789547" y="3566512"/>
            <a:ext cx="731520" cy="701731"/>
          </a:xfrm>
          <a:prstGeom prst="rect">
            <a:avLst/>
          </a:prstGeom>
        </p:spPr>
        <p:txBody>
          <a:bodyPr vert="horz" lIns="109728" tIns="54864" rIns="109728" bIns="5486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9600" dirty="0">
                <a:solidFill>
                  <a:schemeClr val="tx1"/>
                </a:solidFill>
                <a:effectLst/>
              </a:rPr>
              <a:t>”</a:t>
            </a:r>
          </a:p>
        </p:txBody>
      </p:sp>
    </p:spTree>
    <p:extLst>
      <p:ext uri="{BB962C8B-B14F-4D97-AF65-F5344CB8AC3E}">
        <p14:creationId xmlns:p14="http://schemas.microsoft.com/office/powerpoint/2010/main" val="398479951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6568" y="2552331"/>
            <a:ext cx="12426392" cy="3014202"/>
          </a:xfrm>
        </p:spPr>
        <p:txBody>
          <a:bodyPr anchor="b"/>
          <a:lstStyle>
            <a:lvl1pPr>
              <a:defRPr sz="3840"/>
            </a:lvl1pPr>
          </a:lstStyle>
          <a:p>
            <a:r>
              <a:rPr lang="en-US"/>
              <a:t>Click to edit Master title style</a:t>
            </a:r>
            <a:endParaRPr lang="en-US" dirty="0"/>
          </a:p>
        </p:txBody>
      </p:sp>
      <p:sp>
        <p:nvSpPr>
          <p:cNvPr id="4" name="Text Placeholder 3"/>
          <p:cNvSpPr>
            <a:spLocks noGrp="1"/>
          </p:cNvSpPr>
          <p:nvPr>
            <p:ph type="body" sz="half" idx="2"/>
          </p:nvPr>
        </p:nvSpPr>
        <p:spPr>
          <a:xfrm>
            <a:off x="1096553" y="5580667"/>
            <a:ext cx="12424516" cy="1368773"/>
          </a:xfrm>
        </p:spPr>
        <p:txBody>
          <a:bodyPr anchor="t"/>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60827278"/>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096553" y="731520"/>
            <a:ext cx="12424514" cy="1590676"/>
          </a:xfrm>
        </p:spPr>
        <p:txBody>
          <a:bodyPr/>
          <a:lstStyle/>
          <a:p>
            <a:r>
              <a:rPr lang="en-US"/>
              <a:t>Click to edit Master title style</a:t>
            </a:r>
            <a:endParaRPr lang="en-US" dirty="0"/>
          </a:p>
        </p:txBody>
      </p:sp>
      <p:sp>
        <p:nvSpPr>
          <p:cNvPr id="7" name="Text Placeholder 2"/>
          <p:cNvSpPr>
            <a:spLocks noGrp="1"/>
          </p:cNvSpPr>
          <p:nvPr>
            <p:ph type="body" idx="1"/>
          </p:nvPr>
        </p:nvSpPr>
        <p:spPr>
          <a:xfrm>
            <a:off x="1096553" y="2505983"/>
            <a:ext cx="3958747" cy="987966"/>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8" name="Text Placeholder 3"/>
          <p:cNvSpPr>
            <a:spLocks noGrp="1"/>
          </p:cNvSpPr>
          <p:nvPr>
            <p:ph type="body" sz="half" idx="15"/>
          </p:nvPr>
        </p:nvSpPr>
        <p:spPr>
          <a:xfrm>
            <a:off x="1096553" y="3493949"/>
            <a:ext cx="3958747"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9" name="Text Placeholder 4"/>
          <p:cNvSpPr>
            <a:spLocks noGrp="1"/>
          </p:cNvSpPr>
          <p:nvPr>
            <p:ph type="body" sz="quarter" idx="3"/>
          </p:nvPr>
        </p:nvSpPr>
        <p:spPr>
          <a:xfrm>
            <a:off x="5333853" y="2505984"/>
            <a:ext cx="3958270"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0" name="Text Placeholder 3"/>
          <p:cNvSpPr>
            <a:spLocks noGrp="1"/>
          </p:cNvSpPr>
          <p:nvPr>
            <p:ph type="body" sz="half" idx="16"/>
          </p:nvPr>
        </p:nvSpPr>
        <p:spPr>
          <a:xfrm>
            <a:off x="5333854" y="3493949"/>
            <a:ext cx="3959785"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11" name="Text Placeholder 4"/>
          <p:cNvSpPr>
            <a:spLocks noGrp="1"/>
          </p:cNvSpPr>
          <p:nvPr>
            <p:ph type="body" sz="quarter" idx="13"/>
          </p:nvPr>
        </p:nvSpPr>
        <p:spPr>
          <a:xfrm>
            <a:off x="9567958" y="2505984"/>
            <a:ext cx="3949453" cy="987965"/>
          </a:xfrm>
        </p:spPr>
        <p:txBody>
          <a:bodyPr anchor="b">
            <a:noAutofit/>
          </a:bodyPr>
          <a:lstStyle>
            <a:lvl1pPr marL="0" indent="0" algn="ctr">
              <a:lnSpc>
                <a:spcPct val="100000"/>
              </a:lnSpc>
              <a:buNone/>
              <a:defRPr sz="288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12" name="Text Placeholder 3"/>
          <p:cNvSpPr>
            <a:spLocks noGrp="1"/>
          </p:cNvSpPr>
          <p:nvPr>
            <p:ph type="body" sz="half" idx="17"/>
          </p:nvPr>
        </p:nvSpPr>
        <p:spPr>
          <a:xfrm>
            <a:off x="9571616" y="3493949"/>
            <a:ext cx="3949453" cy="3455491"/>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0431855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096554" y="731520"/>
            <a:ext cx="12424514" cy="1590676"/>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096555" y="5035079"/>
            <a:ext cx="3958746"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0" name="Picture Placeholder 2"/>
          <p:cNvSpPr>
            <a:spLocks noGrp="1" noChangeAspect="1"/>
          </p:cNvSpPr>
          <p:nvPr>
            <p:ph type="pic" idx="15"/>
          </p:nvPr>
        </p:nvSpPr>
        <p:spPr>
          <a:xfrm>
            <a:off x="1310424" y="2758784"/>
            <a:ext cx="352806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1" name="Text Placeholder 3"/>
          <p:cNvSpPr>
            <a:spLocks noGrp="1"/>
          </p:cNvSpPr>
          <p:nvPr>
            <p:ph type="body" sz="half" idx="18"/>
          </p:nvPr>
        </p:nvSpPr>
        <p:spPr>
          <a:xfrm>
            <a:off x="1096555" y="5726593"/>
            <a:ext cx="3958746"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2" name="Text Placeholder 4"/>
          <p:cNvSpPr>
            <a:spLocks noGrp="1"/>
          </p:cNvSpPr>
          <p:nvPr>
            <p:ph type="body" sz="quarter" idx="3"/>
          </p:nvPr>
        </p:nvSpPr>
        <p:spPr>
          <a:xfrm>
            <a:off x="5331242" y="5035079"/>
            <a:ext cx="39587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3" name="Picture Placeholder 2"/>
          <p:cNvSpPr>
            <a:spLocks noGrp="1" noChangeAspect="1"/>
          </p:cNvSpPr>
          <p:nvPr>
            <p:ph type="pic" idx="21"/>
          </p:nvPr>
        </p:nvSpPr>
        <p:spPr>
          <a:xfrm>
            <a:off x="5482796" y="2758784"/>
            <a:ext cx="3516630"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4" name="Text Placeholder 3"/>
          <p:cNvSpPr>
            <a:spLocks noGrp="1"/>
          </p:cNvSpPr>
          <p:nvPr>
            <p:ph type="body" sz="half" idx="19"/>
          </p:nvPr>
        </p:nvSpPr>
        <p:spPr>
          <a:xfrm>
            <a:off x="5329618" y="5726592"/>
            <a:ext cx="3960403" cy="1222846"/>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25" name="Text Placeholder 4"/>
          <p:cNvSpPr>
            <a:spLocks noGrp="1"/>
          </p:cNvSpPr>
          <p:nvPr>
            <p:ph type="body" sz="quarter" idx="13"/>
          </p:nvPr>
        </p:nvSpPr>
        <p:spPr>
          <a:xfrm>
            <a:off x="9568108" y="5035079"/>
            <a:ext cx="3947880" cy="691514"/>
          </a:xfrm>
        </p:spPr>
        <p:txBody>
          <a:bodyPr anchor="b">
            <a:noAutofit/>
          </a:bodyPr>
          <a:lstStyle>
            <a:lvl1pPr marL="0" indent="0" algn="ctr">
              <a:lnSpc>
                <a:spcPct val="100000"/>
              </a:lnSpc>
              <a:buNone/>
              <a:defRPr sz="2400" b="0">
                <a:solidFill>
                  <a:schemeClr val="tx1"/>
                </a:solidFill>
              </a:defRPr>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26" name="Picture Placeholder 2"/>
          <p:cNvSpPr>
            <a:spLocks noGrp="1" noChangeAspect="1"/>
          </p:cNvSpPr>
          <p:nvPr>
            <p:ph type="pic" idx="22"/>
          </p:nvPr>
        </p:nvSpPr>
        <p:spPr>
          <a:xfrm>
            <a:off x="9783364" y="2758784"/>
            <a:ext cx="3518536" cy="18288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920"/>
            </a:lvl1pPr>
            <a:lvl2pPr marL="548640" indent="0">
              <a:buNone/>
              <a:defRPr sz="1920"/>
            </a:lvl2pPr>
            <a:lvl3pPr marL="1097280" indent="0">
              <a:buNone/>
              <a:defRPr sz="1920"/>
            </a:lvl3pPr>
            <a:lvl4pPr marL="1645920" indent="0">
              <a:buNone/>
              <a:defRPr sz="1920"/>
            </a:lvl4pPr>
            <a:lvl5pPr marL="2194560" indent="0">
              <a:buNone/>
              <a:defRPr sz="1920"/>
            </a:lvl5pPr>
            <a:lvl6pPr marL="2743200" indent="0">
              <a:buNone/>
              <a:defRPr sz="1920"/>
            </a:lvl6pPr>
            <a:lvl7pPr marL="3291840" indent="0">
              <a:buNone/>
              <a:defRPr sz="1920"/>
            </a:lvl7pPr>
            <a:lvl8pPr marL="3840480" indent="0">
              <a:buNone/>
              <a:defRPr sz="1920"/>
            </a:lvl8pPr>
            <a:lvl9pPr marL="4389120" indent="0">
              <a:buNone/>
              <a:defRPr sz="1920"/>
            </a:lvl9pPr>
          </a:lstStyle>
          <a:p>
            <a:r>
              <a:rPr lang="en-US"/>
              <a:t>Click icon to add picture</a:t>
            </a:r>
            <a:endParaRPr lang="en-US" dirty="0"/>
          </a:p>
        </p:txBody>
      </p:sp>
      <p:sp>
        <p:nvSpPr>
          <p:cNvPr id="27" name="Text Placeholder 3"/>
          <p:cNvSpPr>
            <a:spLocks noGrp="1"/>
          </p:cNvSpPr>
          <p:nvPr>
            <p:ph type="body" sz="half" idx="20"/>
          </p:nvPr>
        </p:nvSpPr>
        <p:spPr>
          <a:xfrm>
            <a:off x="9567957" y="5726594"/>
            <a:ext cx="3953110" cy="1222844"/>
          </a:xfrm>
        </p:spPr>
        <p:txBody>
          <a:bodyPr anchor="t">
            <a:normAutofit/>
          </a:bodyPr>
          <a:lstStyle>
            <a:lvl1pPr marL="0" indent="0" algn="ctr">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4897800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8108238"/>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69881" y="731520"/>
            <a:ext cx="3051188" cy="621792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96553" y="731520"/>
            <a:ext cx="9190446" cy="621792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88310572"/>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01169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89148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53844205"/>
      </p:ext>
    </p:extLst>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7939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Slide 5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72480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10973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9122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9624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82376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10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3969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75093" y="788672"/>
            <a:ext cx="11680214" cy="3423284"/>
          </a:xfrm>
        </p:spPr>
        <p:txBody>
          <a:bodyPr anchor="b">
            <a:normAutofit/>
          </a:bodyPr>
          <a:lstStyle>
            <a:lvl1pPr>
              <a:defRPr sz="4080"/>
            </a:lvl1pPr>
          </a:lstStyle>
          <a:p>
            <a:r>
              <a:rPr lang="en-US"/>
              <a:t>Click to edit Master title style</a:t>
            </a:r>
            <a:endParaRPr lang="en-US" dirty="0"/>
          </a:p>
        </p:txBody>
      </p:sp>
      <p:sp>
        <p:nvSpPr>
          <p:cNvPr id="3" name="Text Placeholder 2"/>
          <p:cNvSpPr>
            <a:spLocks noGrp="1"/>
          </p:cNvSpPr>
          <p:nvPr>
            <p:ph type="body" idx="1"/>
          </p:nvPr>
        </p:nvSpPr>
        <p:spPr>
          <a:xfrm>
            <a:off x="1475093" y="4322446"/>
            <a:ext cx="11680214" cy="1800224"/>
          </a:xfrm>
        </p:spPr>
        <p:txBody>
          <a:bodyPr/>
          <a:lstStyle>
            <a:lvl1pPr marL="0" indent="0" algn="ctr">
              <a:buNone/>
              <a:defRPr sz="2880">
                <a:solidFill>
                  <a:schemeClr val="tx1">
                    <a:tint val="75000"/>
                  </a:schemeClr>
                </a:solidFill>
              </a:defRPr>
            </a:lvl1pPr>
            <a:lvl2pPr marL="548640" indent="0">
              <a:buNone/>
              <a:defRPr sz="2400">
                <a:solidFill>
                  <a:schemeClr val="tx1">
                    <a:tint val="75000"/>
                  </a:schemeClr>
                </a:solidFill>
              </a:defRPr>
            </a:lvl2pPr>
            <a:lvl3pPr marL="1097280" indent="0">
              <a:buNone/>
              <a:defRPr sz="2160">
                <a:solidFill>
                  <a:schemeClr val="tx1">
                    <a:tint val="75000"/>
                  </a:schemeClr>
                </a:solidFill>
              </a:defRPr>
            </a:lvl3pPr>
            <a:lvl4pPr marL="1645920" indent="0">
              <a:buNone/>
              <a:defRPr sz="1920">
                <a:solidFill>
                  <a:schemeClr val="tx1">
                    <a:tint val="75000"/>
                  </a:schemeClr>
                </a:solidFill>
              </a:defRPr>
            </a:lvl4pPr>
            <a:lvl5pPr marL="2194560" indent="0">
              <a:buNone/>
              <a:defRPr sz="1920">
                <a:solidFill>
                  <a:schemeClr val="tx1">
                    <a:tint val="75000"/>
                  </a:schemeClr>
                </a:solidFill>
              </a:defRPr>
            </a:lvl5pPr>
            <a:lvl6pPr marL="2743200" indent="0">
              <a:buNone/>
              <a:defRPr sz="1920">
                <a:solidFill>
                  <a:schemeClr val="tx1">
                    <a:tint val="75000"/>
                  </a:schemeClr>
                </a:solidFill>
              </a:defRPr>
            </a:lvl6pPr>
            <a:lvl7pPr marL="3291840" indent="0">
              <a:buNone/>
              <a:defRPr sz="1920">
                <a:solidFill>
                  <a:schemeClr val="tx1">
                    <a:tint val="75000"/>
                  </a:schemeClr>
                </a:solidFill>
              </a:defRPr>
            </a:lvl7pPr>
            <a:lvl8pPr marL="3840480" indent="0">
              <a:buNone/>
              <a:defRPr sz="1920">
                <a:solidFill>
                  <a:schemeClr val="tx1">
                    <a:tint val="75000"/>
                  </a:schemeClr>
                </a:solidFill>
              </a:defRPr>
            </a:lvl8pPr>
            <a:lvl9pPr marL="4389120" indent="0">
              <a:buNone/>
              <a:defRPr sz="19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11/12/2025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226929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1"/>
            <a:ext cx="12424513" cy="159158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6554" y="2505984"/>
            <a:ext cx="612720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408084" y="2505984"/>
            <a:ext cx="6112985" cy="4443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3317012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096555" y="731520"/>
            <a:ext cx="12424513" cy="1590676"/>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165" y="2505984"/>
            <a:ext cx="5855039"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4" name="Content Placeholder 3"/>
          <p:cNvSpPr>
            <a:spLocks noGrp="1"/>
          </p:cNvSpPr>
          <p:nvPr>
            <p:ph sz="half" idx="2"/>
          </p:nvPr>
        </p:nvSpPr>
        <p:spPr>
          <a:xfrm>
            <a:off x="1096554" y="3494678"/>
            <a:ext cx="6128650"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682404" y="2505984"/>
            <a:ext cx="5838665" cy="988694"/>
          </a:xfrm>
        </p:spPr>
        <p:txBody>
          <a:bodyPr anchor="b"/>
          <a:lstStyle>
            <a:lvl1pPr marL="0" indent="0">
              <a:lnSpc>
                <a:spcPct val="100000"/>
              </a:lnSpc>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lang="en-US"/>
              <a:t>Click to edit Master text styles</a:t>
            </a:r>
          </a:p>
        </p:txBody>
      </p:sp>
      <p:sp>
        <p:nvSpPr>
          <p:cNvPr id="6" name="Content Placeholder 5"/>
          <p:cNvSpPr>
            <a:spLocks noGrp="1"/>
          </p:cNvSpPr>
          <p:nvPr>
            <p:ph sz="quarter" idx="4"/>
          </p:nvPr>
        </p:nvSpPr>
        <p:spPr>
          <a:xfrm>
            <a:off x="7406641" y="3494678"/>
            <a:ext cx="6114428" cy="34547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11/12/2025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2222685"/>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11/12/2025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01272726"/>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11/12/2025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70655280"/>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4" y="731520"/>
            <a:ext cx="4718684" cy="2834640"/>
          </a:xfrm>
        </p:spPr>
        <p:txBody>
          <a:bodyPr anchor="b">
            <a:normAutofit/>
          </a:bodyPr>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6093677" y="731520"/>
            <a:ext cx="7427390" cy="621792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00674" y="3566161"/>
            <a:ext cx="4718684" cy="3383279"/>
          </a:xfrm>
        </p:spPr>
        <p:txBody>
          <a:bodyPr/>
          <a:lstStyle>
            <a:lvl1pPr marL="0" indent="0" algn="ctr">
              <a:buNone/>
              <a:defRPr sz="192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74072614"/>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00673" y="731520"/>
            <a:ext cx="7115728" cy="2834640"/>
          </a:xfrm>
        </p:spPr>
        <p:txBody>
          <a:bodyPr anchor="b">
            <a:normAutofit/>
          </a:bodyPr>
          <a:lstStyle>
            <a:lvl1pPr>
              <a:defRPr sz="3840"/>
            </a:lvl1pPr>
          </a:lstStyle>
          <a:p>
            <a:r>
              <a:rPr lang="en-US"/>
              <a:t>Click to edit Master title style</a:t>
            </a:r>
            <a:endParaRPr lang="en-US" dirty="0"/>
          </a:p>
        </p:txBody>
      </p:sp>
      <p:sp>
        <p:nvSpPr>
          <p:cNvPr id="3" name="Picture Placeholder 2"/>
          <p:cNvSpPr>
            <a:spLocks noGrp="1" noChangeAspect="1"/>
          </p:cNvSpPr>
          <p:nvPr>
            <p:ph type="pic" idx="1"/>
          </p:nvPr>
        </p:nvSpPr>
        <p:spPr>
          <a:xfrm>
            <a:off x="8909765" y="910657"/>
            <a:ext cx="3906427" cy="5859646"/>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r>
              <a:rPr lang="en-US"/>
              <a:t>Click icon to add picture</a:t>
            </a:r>
            <a:endParaRPr lang="en-US" dirty="0"/>
          </a:p>
        </p:txBody>
      </p:sp>
      <p:sp>
        <p:nvSpPr>
          <p:cNvPr id="4" name="Text Placeholder 3"/>
          <p:cNvSpPr>
            <a:spLocks noGrp="1"/>
          </p:cNvSpPr>
          <p:nvPr>
            <p:ph type="body" sz="half" idx="2"/>
          </p:nvPr>
        </p:nvSpPr>
        <p:spPr>
          <a:xfrm>
            <a:off x="1096553" y="3566160"/>
            <a:ext cx="7121940" cy="3383280"/>
          </a:xfrm>
        </p:spPr>
        <p:txBody>
          <a:bodyPr>
            <a:normAutofit/>
          </a:bodyPr>
          <a:lstStyle>
            <a:lvl1pPr marL="0" indent="0" algn="ctr">
              <a:buNone/>
              <a:defRPr sz="2160"/>
            </a:lvl1pPr>
            <a:lvl2pPr marL="548640" indent="0">
              <a:buNone/>
              <a:defRPr sz="1680"/>
            </a:lvl2pPr>
            <a:lvl3pPr marL="1097280" indent="0">
              <a:buNone/>
              <a:defRPr sz="1440"/>
            </a:lvl3pPr>
            <a:lvl4pPr marL="1645920" indent="0">
              <a:buNone/>
              <a:defRPr sz="1200"/>
            </a:lvl4pPr>
            <a:lvl5pPr marL="2194560" indent="0">
              <a:buNone/>
              <a:defRPr sz="1200"/>
            </a:lvl5pPr>
            <a:lvl6pPr marL="2743200" indent="0">
              <a:buNone/>
              <a:defRPr sz="1200"/>
            </a:lvl6pPr>
            <a:lvl7pPr marL="3291840" indent="0">
              <a:buNone/>
              <a:defRPr sz="1200"/>
            </a:lvl7pPr>
            <a:lvl8pPr marL="3840480" indent="0">
              <a:buNone/>
              <a:defRPr sz="1200"/>
            </a:lvl8pPr>
            <a:lvl9pPr marL="4389120"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11/12/2025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8417705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6555" y="731521"/>
            <a:ext cx="12424513" cy="159158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96554" y="2515277"/>
            <a:ext cx="12424514" cy="4434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214483" y="7059931"/>
            <a:ext cx="3291840"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48A87A34-81AB-432B-8DAE-1953F412C126}" type="datetimeFigureOut">
              <a:rPr lang="en-US" dirty="0"/>
              <a:pPr/>
              <a:t>11/12/2025</a:t>
            </a:fld>
            <a:endParaRPr lang="en-US" dirty="0"/>
          </a:p>
        </p:txBody>
      </p:sp>
      <p:sp>
        <p:nvSpPr>
          <p:cNvPr id="5" name="Footer Placeholder 4"/>
          <p:cNvSpPr>
            <a:spLocks noGrp="1"/>
          </p:cNvSpPr>
          <p:nvPr>
            <p:ph type="ftr" sz="quarter" idx="3"/>
          </p:nvPr>
        </p:nvSpPr>
        <p:spPr>
          <a:xfrm>
            <a:off x="1096553" y="7059931"/>
            <a:ext cx="8007438" cy="438150"/>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2616814" y="7059931"/>
            <a:ext cx="904254"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61655686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Lst>
  <p:hf sldNum="0" hdr="0" ftr="0" dt="0"/>
  <p:txStyles>
    <p:titleStyle>
      <a:lvl1pPr algn="ctr" defTabSz="1097280" rtl="0" eaLnBrk="1" latinLnBrk="0" hangingPunct="1">
        <a:lnSpc>
          <a:spcPct val="90000"/>
        </a:lnSpc>
        <a:spcBef>
          <a:spcPct val="0"/>
        </a:spcBef>
        <a:buNone/>
        <a:defRPr sz="408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74320" indent="-274320" algn="l" defTabSz="1097280" rtl="0" eaLnBrk="1" latinLnBrk="0" hangingPunct="1">
        <a:lnSpc>
          <a:spcPct val="120000"/>
        </a:lnSpc>
        <a:spcBef>
          <a:spcPts val="1200"/>
        </a:spcBef>
        <a:buFont typeface="Arial" panose="020B0604020202020204" pitchFamily="34" charset="0"/>
        <a:buChar char="•"/>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822960" indent="-274320" algn="l" defTabSz="1097280" rtl="0" eaLnBrk="1" latinLnBrk="0" hangingPunct="1">
        <a:lnSpc>
          <a:spcPct val="120000"/>
        </a:lnSpc>
        <a:spcBef>
          <a:spcPts val="600"/>
        </a:spcBef>
        <a:buFont typeface="Arial" panose="020B0604020202020204" pitchFamily="34" charset="0"/>
        <a:buChar char="•"/>
        <a:defRPr sz="2160" kern="1200">
          <a:solidFill>
            <a:schemeClr val="tx1"/>
          </a:solidFill>
          <a:effectLst>
            <a:outerShdw blurRad="50800" dist="38100" dir="2700000" algn="tl" rotWithShape="0">
              <a:srgbClr val="000000">
                <a:alpha val="48000"/>
              </a:srgbClr>
            </a:outerShdw>
          </a:effectLst>
          <a:latin typeface="+mn-lt"/>
          <a:ea typeface="+mn-ea"/>
          <a:cs typeface="+mn-cs"/>
        </a:defRPr>
      </a:lvl2pPr>
      <a:lvl3pPr marL="1371600" indent="-274320" algn="l" defTabSz="1097280" rtl="0" eaLnBrk="1" latinLnBrk="0" hangingPunct="1">
        <a:lnSpc>
          <a:spcPct val="120000"/>
        </a:lnSpc>
        <a:spcBef>
          <a:spcPts val="600"/>
        </a:spcBef>
        <a:buFont typeface="Arial" panose="020B0604020202020204" pitchFamily="34" charset="0"/>
        <a:buChar char="•"/>
        <a:defRPr sz="1920" kern="1200">
          <a:solidFill>
            <a:schemeClr val="tx1"/>
          </a:solidFill>
          <a:effectLst>
            <a:outerShdw blurRad="50800" dist="38100" dir="2700000" algn="tl" rotWithShape="0">
              <a:srgbClr val="000000">
                <a:alpha val="48000"/>
              </a:srgbClr>
            </a:outerShdw>
          </a:effectLst>
          <a:latin typeface="+mn-lt"/>
          <a:ea typeface="+mn-ea"/>
          <a:cs typeface="+mn-cs"/>
        </a:defRPr>
      </a:lvl3pPr>
      <a:lvl4pPr marL="1920240" indent="-274320" algn="l" defTabSz="1097280" rtl="0" eaLnBrk="1" latinLnBrk="0" hangingPunct="1">
        <a:lnSpc>
          <a:spcPct val="120000"/>
        </a:lnSpc>
        <a:spcBef>
          <a:spcPts val="600"/>
        </a:spcBef>
        <a:buFont typeface="Arial" panose="020B0604020202020204" pitchFamily="34" charset="0"/>
        <a:buChar char="•"/>
        <a:defRPr sz="1680" kern="1200">
          <a:solidFill>
            <a:schemeClr val="tx1"/>
          </a:solidFill>
          <a:effectLst>
            <a:outerShdw blurRad="50800" dist="38100" dir="2700000" algn="tl" rotWithShape="0">
              <a:srgbClr val="000000">
                <a:alpha val="48000"/>
              </a:srgbClr>
            </a:outerShdw>
          </a:effectLst>
          <a:latin typeface="+mn-lt"/>
          <a:ea typeface="+mn-ea"/>
          <a:cs typeface="+mn-cs"/>
        </a:defRPr>
      </a:lvl4pPr>
      <a:lvl5pPr marL="246888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5pPr>
      <a:lvl6pPr marL="301752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6pPr>
      <a:lvl7pPr marL="356616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7pPr>
      <a:lvl8pPr marL="411480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8pPr>
      <a:lvl9pPr marL="4663440" indent="-274320" algn="l" defTabSz="1097280" rtl="0" eaLnBrk="1" latinLnBrk="0" hangingPunct="1">
        <a:lnSpc>
          <a:spcPct val="120000"/>
        </a:lnSpc>
        <a:spcBef>
          <a:spcPts val="600"/>
        </a:spcBef>
        <a:buFont typeface="Arial" panose="020B0604020202020204" pitchFamily="34" charset="0"/>
        <a:buChar char="•"/>
        <a:defRPr sz="144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1097280" rtl="0" eaLnBrk="1" latinLnBrk="0" hangingPunct="1">
        <a:defRPr sz="2160" kern="1200">
          <a:solidFill>
            <a:schemeClr val="tx1"/>
          </a:solidFill>
          <a:latin typeface="+mn-lt"/>
          <a:ea typeface="+mn-ea"/>
          <a:cs typeface="+mn-cs"/>
        </a:defRPr>
      </a:lvl1pPr>
      <a:lvl2pPr marL="548640" algn="l" defTabSz="1097280" rtl="0" eaLnBrk="1" latinLnBrk="0" hangingPunct="1">
        <a:defRPr sz="2160" kern="1200">
          <a:solidFill>
            <a:schemeClr val="tx1"/>
          </a:solidFill>
          <a:latin typeface="+mn-lt"/>
          <a:ea typeface="+mn-ea"/>
          <a:cs typeface="+mn-cs"/>
        </a:defRPr>
      </a:lvl2pPr>
      <a:lvl3pPr marL="1097280" algn="l" defTabSz="1097280" rtl="0" eaLnBrk="1" latinLnBrk="0" hangingPunct="1">
        <a:defRPr sz="2160" kern="1200">
          <a:solidFill>
            <a:schemeClr val="tx1"/>
          </a:solidFill>
          <a:latin typeface="+mn-lt"/>
          <a:ea typeface="+mn-ea"/>
          <a:cs typeface="+mn-cs"/>
        </a:defRPr>
      </a:lvl3pPr>
      <a:lvl4pPr marL="1645920" algn="l" defTabSz="1097280" rtl="0" eaLnBrk="1" latinLnBrk="0" hangingPunct="1">
        <a:defRPr sz="2160" kern="1200">
          <a:solidFill>
            <a:schemeClr val="tx1"/>
          </a:solidFill>
          <a:latin typeface="+mn-lt"/>
          <a:ea typeface="+mn-ea"/>
          <a:cs typeface="+mn-cs"/>
        </a:defRPr>
      </a:lvl4pPr>
      <a:lvl5pPr marL="2194560" algn="l" defTabSz="1097280" rtl="0" eaLnBrk="1" latinLnBrk="0" hangingPunct="1">
        <a:defRPr sz="2160" kern="1200">
          <a:solidFill>
            <a:schemeClr val="tx1"/>
          </a:solidFill>
          <a:latin typeface="+mn-lt"/>
          <a:ea typeface="+mn-ea"/>
          <a:cs typeface="+mn-cs"/>
        </a:defRPr>
      </a:lvl5pPr>
      <a:lvl6pPr marL="2743200" algn="l" defTabSz="1097280" rtl="0" eaLnBrk="1" latinLnBrk="0" hangingPunct="1">
        <a:defRPr sz="2160" kern="1200">
          <a:solidFill>
            <a:schemeClr val="tx1"/>
          </a:solidFill>
          <a:latin typeface="+mn-lt"/>
          <a:ea typeface="+mn-ea"/>
          <a:cs typeface="+mn-cs"/>
        </a:defRPr>
      </a:lvl6pPr>
      <a:lvl7pPr marL="3291840" algn="l" defTabSz="1097280" rtl="0" eaLnBrk="1" latinLnBrk="0" hangingPunct="1">
        <a:defRPr sz="2160" kern="1200">
          <a:solidFill>
            <a:schemeClr val="tx1"/>
          </a:solidFill>
          <a:latin typeface="+mn-lt"/>
          <a:ea typeface="+mn-ea"/>
          <a:cs typeface="+mn-cs"/>
        </a:defRPr>
      </a:lvl7pPr>
      <a:lvl8pPr marL="3840480" algn="l" defTabSz="1097280" rtl="0" eaLnBrk="1" latinLnBrk="0" hangingPunct="1">
        <a:defRPr sz="2160" kern="1200">
          <a:solidFill>
            <a:schemeClr val="tx1"/>
          </a:solidFill>
          <a:latin typeface="+mn-lt"/>
          <a:ea typeface="+mn-ea"/>
          <a:cs typeface="+mn-cs"/>
        </a:defRPr>
      </a:lvl8pPr>
      <a:lvl9pPr marL="4389120" algn="l" defTabSz="109728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6.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4.xml"/><Relationship Id="rId6" Type="http://schemas.openxmlformats.org/officeDocument/2006/relationships/image" Target="../media/image16.png"/><Relationship Id="rId11" Type="http://schemas.openxmlformats.org/officeDocument/2006/relationships/image" Target="../media/image21.sv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svg"/></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41967" y="1102042"/>
            <a:ext cx="7627382" cy="2138124"/>
          </a:xfrm>
          <a:prstGeom prst="rect">
            <a:avLst/>
          </a:prstGeom>
          <a:noFill/>
          <a:ln/>
        </p:spPr>
        <p:txBody>
          <a:bodyPr wrap="square" lIns="0" tIns="0" rIns="0" bIns="0" rtlCol="0" anchor="t"/>
          <a:lstStyle/>
          <a:p>
            <a:pPr marL="0" indent="0" algn="l">
              <a:lnSpc>
                <a:spcPts val="5600"/>
              </a:lnSpc>
              <a:buNone/>
            </a:pPr>
            <a:r>
              <a:rPr lang="en-US" sz="4450" dirty="0">
                <a:solidFill>
                  <a:srgbClr val="FAEBEB"/>
                </a:solidFill>
                <a:latin typeface="Dela Gothic One" pitchFamily="34" charset="0"/>
                <a:ea typeface="Dela Gothic One" pitchFamily="34" charset="-122"/>
                <a:cs typeface="Dela Gothic One" pitchFamily="34" charset="-120"/>
              </a:rPr>
              <a:t>AI in Travel &amp; Tourism: Revolutionising Experiences</a:t>
            </a:r>
            <a:endParaRPr lang="en-US" sz="4450" dirty="0"/>
          </a:p>
        </p:txBody>
      </p:sp>
      <p:sp>
        <p:nvSpPr>
          <p:cNvPr id="4" name="Text 1"/>
          <p:cNvSpPr/>
          <p:nvPr/>
        </p:nvSpPr>
        <p:spPr>
          <a:xfrm>
            <a:off x="6244709" y="4479488"/>
            <a:ext cx="7627382" cy="1037734"/>
          </a:xfrm>
          <a:prstGeom prst="rect">
            <a:avLst/>
          </a:prstGeom>
          <a:noFill/>
          <a:ln/>
        </p:spPr>
        <p:txBody>
          <a:bodyPr wrap="square" lIns="0" tIns="0" rIns="0" bIns="0" rtlCol="0" anchor="t"/>
          <a:lstStyle/>
          <a:p>
            <a:pPr marL="0" indent="0" algn="l">
              <a:lnSpc>
                <a:spcPts val="2700"/>
              </a:lnSpc>
              <a:buNone/>
            </a:pPr>
            <a:r>
              <a:rPr lang="en-US" sz="1700" dirty="0">
                <a:solidFill>
                  <a:srgbClr val="FFE5E5"/>
                </a:solidFill>
                <a:latin typeface="DM Sans" pitchFamily="34" charset="0"/>
                <a:ea typeface="DM Sans" pitchFamily="34" charset="-122"/>
                <a:cs typeface="DM Sans" pitchFamily="34" charset="-120"/>
              </a:rPr>
              <a:t>The travel and tourism sector is undergoing a profound transformation, powered by advancements in data analytics, artificial intelligence (AI), and the Internet of Things (IoT). </a:t>
            </a:r>
            <a:endParaRPr lang="en-US" sz="1700" dirty="0"/>
          </a:p>
        </p:txBody>
      </p:sp>
      <p:sp>
        <p:nvSpPr>
          <p:cNvPr id="5" name="Text 1">
            <a:extLst>
              <a:ext uri="{FF2B5EF4-FFF2-40B4-BE49-F238E27FC236}">
                <a16:creationId xmlns:a16="http://schemas.microsoft.com/office/drawing/2014/main" id="{346F9915-1B00-89F6-884C-0FE7AA16D46E}"/>
              </a:ext>
            </a:extLst>
          </p:cNvPr>
          <p:cNvSpPr/>
          <p:nvPr/>
        </p:nvSpPr>
        <p:spPr>
          <a:xfrm>
            <a:off x="11599524" y="6437432"/>
            <a:ext cx="2272567" cy="1037734"/>
          </a:xfrm>
          <a:prstGeom prst="rect">
            <a:avLst/>
          </a:prstGeom>
          <a:noFill/>
          <a:ln/>
        </p:spPr>
        <p:txBody>
          <a:bodyPr wrap="square" lIns="0" tIns="0" rIns="0" bIns="0" rtlCol="0" anchor="t"/>
          <a:lstStyle/>
          <a:p>
            <a:pPr marL="0" indent="0" algn="l">
              <a:lnSpc>
                <a:spcPts val="2700"/>
              </a:lnSpc>
              <a:buNone/>
            </a:pPr>
            <a:r>
              <a:rPr lang="en-US" sz="2400" dirty="0">
                <a:solidFill>
                  <a:srgbClr val="FFE5E5"/>
                </a:solidFill>
                <a:latin typeface="DM Sans" pitchFamily="34" charset="0"/>
                <a:ea typeface="DM Sans" pitchFamily="34" charset="-122"/>
                <a:cs typeface="DM Sans" pitchFamily="34" charset="-120"/>
              </a:rPr>
              <a:t>N Vinod Kumar</a:t>
            </a:r>
          </a:p>
          <a:p>
            <a:pPr marL="0" indent="0" algn="l">
              <a:lnSpc>
                <a:spcPts val="2700"/>
              </a:lnSpc>
              <a:buNone/>
            </a:pPr>
            <a:r>
              <a:rPr lang="en-US" sz="2400" dirty="0">
                <a:solidFill>
                  <a:srgbClr val="FFE5E5"/>
                </a:solidFill>
                <a:latin typeface="DM Sans" pitchFamily="34" charset="0"/>
              </a:rPr>
              <a:t>24MBMA67</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85536"/>
          </a:xfrm>
          <a:prstGeom prst="rect">
            <a:avLst/>
          </a:prstGeom>
        </p:spPr>
      </p:pic>
      <p:sp>
        <p:nvSpPr>
          <p:cNvPr id="3" name="Shape 0"/>
          <p:cNvSpPr/>
          <p:nvPr/>
        </p:nvSpPr>
        <p:spPr>
          <a:xfrm>
            <a:off x="0" y="0"/>
            <a:ext cx="14630400" cy="2385536"/>
          </a:xfrm>
          <a:prstGeom prst="rect">
            <a:avLst/>
          </a:prstGeom>
          <a:solidFill>
            <a:srgbClr val="DFDFE0"/>
          </a:solidFill>
          <a:ln/>
        </p:spPr>
      </p:sp>
      <p:pic>
        <p:nvPicPr>
          <p:cNvPr id="4" name="Image 1" descr="preencoded.png"/>
          <p:cNvPicPr>
            <a:picLocks noChangeAspect="1"/>
          </p:cNvPicPr>
          <p:nvPr/>
        </p:nvPicPr>
        <p:blipFill>
          <a:blip r:embed="rId4"/>
          <a:stretch>
            <a:fillRect/>
          </a:stretch>
        </p:blipFill>
        <p:spPr>
          <a:xfrm>
            <a:off x="0" y="0"/>
            <a:ext cx="14630400" cy="2385536"/>
          </a:xfrm>
          <a:prstGeom prst="rect">
            <a:avLst/>
          </a:prstGeom>
        </p:spPr>
      </p:pic>
      <p:sp>
        <p:nvSpPr>
          <p:cNvPr id="5" name="Text 1"/>
          <p:cNvSpPr/>
          <p:nvPr/>
        </p:nvSpPr>
        <p:spPr>
          <a:xfrm>
            <a:off x="667941" y="3077289"/>
            <a:ext cx="13294519" cy="1255395"/>
          </a:xfrm>
          <a:prstGeom prst="rect">
            <a:avLst/>
          </a:prstGeom>
          <a:noFill/>
          <a:ln/>
        </p:spPr>
        <p:txBody>
          <a:bodyPr wrap="square" lIns="0" tIns="0" rIns="0" bIns="0" rtlCol="0" anchor="t"/>
          <a:lstStyle/>
          <a:p>
            <a:pPr marL="0" indent="0" algn="l">
              <a:lnSpc>
                <a:spcPts val="4900"/>
              </a:lnSpc>
              <a:buNone/>
            </a:pPr>
            <a:r>
              <a:rPr lang="en-US" sz="3950" dirty="0">
                <a:solidFill>
                  <a:srgbClr val="FAEBEB"/>
                </a:solidFill>
                <a:latin typeface="Dela Gothic One" pitchFamily="34" charset="0"/>
                <a:ea typeface="Dela Gothic One" pitchFamily="34" charset="-122"/>
                <a:cs typeface="Dela Gothic One" pitchFamily="34" charset="-120"/>
              </a:rPr>
              <a:t>Future Enhancements: The Horizon of Possibilities</a:t>
            </a:r>
            <a:endParaRPr lang="en-US" sz="3950" dirty="0"/>
          </a:p>
        </p:txBody>
      </p:sp>
      <p:sp>
        <p:nvSpPr>
          <p:cNvPr id="6" name="Shape 2"/>
          <p:cNvSpPr/>
          <p:nvPr/>
        </p:nvSpPr>
        <p:spPr>
          <a:xfrm>
            <a:off x="667941" y="4618911"/>
            <a:ext cx="4304348" cy="2398990"/>
          </a:xfrm>
          <a:prstGeom prst="roundRect">
            <a:avLst>
              <a:gd name="adj" fmla="val 4574"/>
            </a:avLst>
          </a:prstGeom>
          <a:solidFill>
            <a:srgbClr val="0A0A0A">
              <a:alpha val="95000"/>
            </a:srgbClr>
          </a:solidFill>
          <a:ln w="22860">
            <a:solidFill>
              <a:srgbClr val="8D2424"/>
            </a:solidFill>
            <a:prstDash val="solid"/>
          </a:ln>
        </p:spPr>
      </p:sp>
      <p:sp>
        <p:nvSpPr>
          <p:cNvPr id="7" name="Shape 3"/>
          <p:cNvSpPr/>
          <p:nvPr/>
        </p:nvSpPr>
        <p:spPr>
          <a:xfrm>
            <a:off x="645081" y="4618911"/>
            <a:ext cx="91440" cy="2398990"/>
          </a:xfrm>
          <a:prstGeom prst="roundRect">
            <a:avLst>
              <a:gd name="adj" fmla="val 87660"/>
            </a:avLst>
          </a:prstGeom>
          <a:solidFill>
            <a:srgbClr val="C91313"/>
          </a:solidFill>
          <a:ln/>
        </p:spPr>
      </p:sp>
      <p:sp>
        <p:nvSpPr>
          <p:cNvPr id="8" name="Text 4"/>
          <p:cNvSpPr/>
          <p:nvPr/>
        </p:nvSpPr>
        <p:spPr>
          <a:xfrm>
            <a:off x="950119" y="4832509"/>
            <a:ext cx="3808571" cy="627698"/>
          </a:xfrm>
          <a:prstGeom prst="rect">
            <a:avLst/>
          </a:prstGeom>
          <a:noFill/>
          <a:ln/>
        </p:spPr>
        <p:txBody>
          <a:bodyPr wrap="squar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IoT Integration for Real-time Monitoring</a:t>
            </a:r>
            <a:endParaRPr lang="en-US" sz="1950" dirty="0"/>
          </a:p>
        </p:txBody>
      </p:sp>
      <p:sp>
        <p:nvSpPr>
          <p:cNvPr id="9" name="Text 5"/>
          <p:cNvSpPr/>
          <p:nvPr/>
        </p:nvSpPr>
        <p:spPr>
          <a:xfrm>
            <a:off x="950119" y="5574625"/>
            <a:ext cx="3808571" cy="915829"/>
          </a:xfrm>
          <a:prstGeom prst="rect">
            <a:avLst/>
          </a:prstGeom>
          <a:noFill/>
          <a:ln/>
        </p:spPr>
        <p:txBody>
          <a:bodyPr wrap="squar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Seamless connectivity with IoT devices will enable live monitoring and responsive adjustments across all travel operations.</a:t>
            </a:r>
            <a:endParaRPr lang="en-US" sz="1500" dirty="0"/>
          </a:p>
        </p:txBody>
      </p:sp>
      <p:sp>
        <p:nvSpPr>
          <p:cNvPr id="10" name="Shape 6"/>
          <p:cNvSpPr/>
          <p:nvPr/>
        </p:nvSpPr>
        <p:spPr>
          <a:xfrm>
            <a:off x="5163026" y="4618911"/>
            <a:ext cx="4304348" cy="2398990"/>
          </a:xfrm>
          <a:prstGeom prst="roundRect">
            <a:avLst>
              <a:gd name="adj" fmla="val 4574"/>
            </a:avLst>
          </a:prstGeom>
          <a:solidFill>
            <a:srgbClr val="0A0A0A">
              <a:alpha val="95000"/>
            </a:srgbClr>
          </a:solidFill>
          <a:ln w="22860">
            <a:solidFill>
              <a:srgbClr val="8D2424"/>
            </a:solidFill>
            <a:prstDash val="solid"/>
          </a:ln>
        </p:spPr>
      </p:sp>
      <p:sp>
        <p:nvSpPr>
          <p:cNvPr id="11" name="Shape 7"/>
          <p:cNvSpPr/>
          <p:nvPr/>
        </p:nvSpPr>
        <p:spPr>
          <a:xfrm>
            <a:off x="5140166" y="4618911"/>
            <a:ext cx="91440" cy="2398990"/>
          </a:xfrm>
          <a:prstGeom prst="roundRect">
            <a:avLst>
              <a:gd name="adj" fmla="val 87660"/>
            </a:avLst>
          </a:prstGeom>
          <a:solidFill>
            <a:srgbClr val="C91313"/>
          </a:solidFill>
          <a:ln/>
        </p:spPr>
      </p:sp>
      <p:sp>
        <p:nvSpPr>
          <p:cNvPr id="12" name="Text 8"/>
          <p:cNvSpPr/>
          <p:nvPr/>
        </p:nvSpPr>
        <p:spPr>
          <a:xfrm>
            <a:off x="5445204" y="4832509"/>
            <a:ext cx="3808571" cy="941546"/>
          </a:xfrm>
          <a:prstGeom prst="rect">
            <a:avLst/>
          </a:prstGeom>
          <a:noFill/>
          <a:ln/>
        </p:spPr>
        <p:txBody>
          <a:bodyPr wrap="squar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AI-driven Personalised Travel Recommendations</a:t>
            </a:r>
            <a:endParaRPr lang="en-US" sz="1950" dirty="0"/>
          </a:p>
        </p:txBody>
      </p:sp>
      <p:sp>
        <p:nvSpPr>
          <p:cNvPr id="13" name="Text 9"/>
          <p:cNvSpPr/>
          <p:nvPr/>
        </p:nvSpPr>
        <p:spPr>
          <a:xfrm>
            <a:off x="5445204" y="5888474"/>
            <a:ext cx="3808571" cy="915829"/>
          </a:xfrm>
          <a:prstGeom prst="rect">
            <a:avLst/>
          </a:prstGeom>
          <a:noFill/>
          <a:ln/>
        </p:spPr>
        <p:txBody>
          <a:bodyPr wrap="squar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Leveraging AI to curate bespoke travel experiences, tailored to individual preferences and historical data.</a:t>
            </a:r>
            <a:endParaRPr lang="en-US" sz="1500" dirty="0"/>
          </a:p>
        </p:txBody>
      </p:sp>
      <p:sp>
        <p:nvSpPr>
          <p:cNvPr id="14" name="Shape 10"/>
          <p:cNvSpPr/>
          <p:nvPr/>
        </p:nvSpPr>
        <p:spPr>
          <a:xfrm>
            <a:off x="9658112" y="4618911"/>
            <a:ext cx="4304348" cy="2398990"/>
          </a:xfrm>
          <a:prstGeom prst="roundRect">
            <a:avLst>
              <a:gd name="adj" fmla="val 4574"/>
            </a:avLst>
          </a:prstGeom>
          <a:solidFill>
            <a:srgbClr val="0A0A0A">
              <a:alpha val="95000"/>
            </a:srgbClr>
          </a:solidFill>
          <a:ln w="22860">
            <a:solidFill>
              <a:srgbClr val="8D2424"/>
            </a:solidFill>
            <a:prstDash val="solid"/>
          </a:ln>
        </p:spPr>
      </p:sp>
      <p:sp>
        <p:nvSpPr>
          <p:cNvPr id="15" name="Shape 11"/>
          <p:cNvSpPr/>
          <p:nvPr/>
        </p:nvSpPr>
        <p:spPr>
          <a:xfrm>
            <a:off x="9635252" y="4618911"/>
            <a:ext cx="91440" cy="2398990"/>
          </a:xfrm>
          <a:prstGeom prst="roundRect">
            <a:avLst>
              <a:gd name="adj" fmla="val 87660"/>
            </a:avLst>
          </a:prstGeom>
          <a:solidFill>
            <a:srgbClr val="C91313"/>
          </a:solidFill>
          <a:ln/>
        </p:spPr>
      </p:sp>
      <p:sp>
        <p:nvSpPr>
          <p:cNvPr id="16" name="Text 12"/>
          <p:cNvSpPr/>
          <p:nvPr/>
        </p:nvSpPr>
        <p:spPr>
          <a:xfrm>
            <a:off x="9940290" y="4832509"/>
            <a:ext cx="3808571" cy="627698"/>
          </a:xfrm>
          <a:prstGeom prst="rect">
            <a:avLst/>
          </a:prstGeom>
          <a:noFill/>
          <a:ln/>
        </p:spPr>
        <p:txBody>
          <a:bodyPr wrap="square" lIns="0" tIns="0" rIns="0" bIns="0" rtlCol="0" anchor="t"/>
          <a:lstStyle/>
          <a:p>
            <a:pPr marL="0" indent="0" algn="l">
              <a:lnSpc>
                <a:spcPts val="2450"/>
              </a:lnSpc>
              <a:buNone/>
            </a:pPr>
            <a:r>
              <a:rPr lang="en-US" sz="1950" dirty="0">
                <a:solidFill>
                  <a:srgbClr val="FFE5E5"/>
                </a:solidFill>
                <a:latin typeface="Dela Gothic One" pitchFamily="34" charset="0"/>
                <a:ea typeface="Dela Gothic One" pitchFamily="34" charset="-122"/>
                <a:cs typeface="Dela Gothic One" pitchFamily="34" charset="-120"/>
              </a:rPr>
              <a:t>Blockchain for Secure &amp; Transparent Ticketing</a:t>
            </a:r>
            <a:endParaRPr lang="en-US" sz="1950" dirty="0"/>
          </a:p>
        </p:txBody>
      </p:sp>
      <p:sp>
        <p:nvSpPr>
          <p:cNvPr id="17" name="Text 13"/>
          <p:cNvSpPr/>
          <p:nvPr/>
        </p:nvSpPr>
        <p:spPr>
          <a:xfrm>
            <a:off x="9940290" y="5574625"/>
            <a:ext cx="3808571" cy="1221105"/>
          </a:xfrm>
          <a:prstGeom prst="rect">
            <a:avLst/>
          </a:prstGeom>
          <a:noFill/>
          <a:ln/>
        </p:spPr>
        <p:txBody>
          <a:bodyPr wrap="squar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Implementing blockchain technology to ensure unparalleled security and transparency in ticketing and booking systems.</a:t>
            </a:r>
            <a:endParaRPr lang="en-US" sz="1500" dirty="0"/>
          </a:p>
        </p:txBody>
      </p:sp>
      <p:sp>
        <p:nvSpPr>
          <p:cNvPr id="18" name="Text 14"/>
          <p:cNvSpPr/>
          <p:nvPr/>
        </p:nvSpPr>
        <p:spPr>
          <a:xfrm>
            <a:off x="667941" y="7232571"/>
            <a:ext cx="13294519" cy="305276"/>
          </a:xfrm>
          <a:prstGeom prst="rect">
            <a:avLst/>
          </a:prstGeom>
          <a:noFill/>
          <a:ln/>
        </p:spPr>
        <p:txBody>
          <a:bodyPr wrap="none" lIns="0" tIns="0" rIns="0" bIns="0" rtlCol="0" anchor="t"/>
          <a:lstStyle/>
          <a:p>
            <a:pPr marL="0" indent="0" algn="l">
              <a:lnSpc>
                <a:spcPts val="2400"/>
              </a:lnSpc>
              <a:buNone/>
            </a:pPr>
            <a:r>
              <a:rPr lang="en-US" sz="1500" dirty="0">
                <a:solidFill>
                  <a:srgbClr val="FFE5E5"/>
                </a:solidFill>
                <a:latin typeface="DM Sans" pitchFamily="34" charset="0"/>
                <a:ea typeface="DM Sans" pitchFamily="34" charset="-122"/>
                <a:cs typeface="DM Sans" pitchFamily="34" charset="-120"/>
              </a:rPr>
              <a:t>These enhancements promise to further revolutionise the travel industry, making journeys smarter, safer, and more personalised for every traveller.</a:t>
            </a:r>
            <a:endParaRPr lang="en-US" sz="15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17709" y="563999"/>
            <a:ext cx="8252222" cy="539591"/>
          </a:xfrm>
          <a:prstGeom prst="rect">
            <a:avLst/>
          </a:prstGeom>
          <a:noFill/>
          <a:ln/>
        </p:spPr>
        <p:txBody>
          <a:bodyPr wrap="none" lIns="0" tIns="0" rIns="0" bIns="0" rtlCol="0" anchor="t"/>
          <a:lstStyle/>
          <a:p>
            <a:pPr marL="0" indent="0" algn="l">
              <a:lnSpc>
                <a:spcPts val="4200"/>
              </a:lnSpc>
              <a:buNone/>
            </a:pPr>
            <a:r>
              <a:rPr lang="en-US" sz="3350" dirty="0">
                <a:solidFill>
                  <a:srgbClr val="FAEBEB"/>
                </a:solidFill>
                <a:latin typeface="Dela Gothic One" pitchFamily="34" charset="0"/>
                <a:ea typeface="Dela Gothic One" pitchFamily="34" charset="-122"/>
                <a:cs typeface="Dela Gothic One" pitchFamily="34" charset="-120"/>
              </a:rPr>
              <a:t>Key Pillars of AI Transformation</a:t>
            </a:r>
            <a:endParaRPr lang="en-US" sz="3350" dirty="0"/>
          </a:p>
        </p:txBody>
      </p:sp>
      <p:pic>
        <p:nvPicPr>
          <p:cNvPr id="3" name="Image 0" descr="preencoded.png"/>
          <p:cNvPicPr>
            <a:picLocks noChangeAspect="1"/>
          </p:cNvPicPr>
          <p:nvPr/>
        </p:nvPicPr>
        <p:blipFill>
          <a:blip r:embed="rId3"/>
          <a:stretch>
            <a:fillRect/>
          </a:stretch>
        </p:blipFill>
        <p:spPr>
          <a:xfrm>
            <a:off x="717709" y="1513642"/>
            <a:ext cx="1025366" cy="1230392"/>
          </a:xfrm>
          <a:prstGeom prst="rect">
            <a:avLst/>
          </a:prstGeom>
        </p:spPr>
      </p:pic>
      <p:sp>
        <p:nvSpPr>
          <p:cNvPr id="4" name="Text 1"/>
          <p:cNvSpPr/>
          <p:nvPr/>
        </p:nvSpPr>
        <p:spPr>
          <a:xfrm>
            <a:off x="1948101" y="1718667"/>
            <a:ext cx="3090862" cy="337185"/>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Route Optimisation</a:t>
            </a:r>
            <a:endParaRPr lang="en-US" sz="2100" dirty="0"/>
          </a:p>
        </p:txBody>
      </p:sp>
      <p:sp>
        <p:nvSpPr>
          <p:cNvPr id="5" name="Text 2"/>
          <p:cNvSpPr/>
          <p:nvPr/>
        </p:nvSpPr>
        <p:spPr>
          <a:xfrm>
            <a:off x="1948101" y="2178844"/>
            <a:ext cx="11964591" cy="32801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Intelligent routing for efficiency and customer satisfaction.</a:t>
            </a:r>
            <a:endParaRPr lang="en-US" sz="1600" dirty="0"/>
          </a:p>
        </p:txBody>
      </p:sp>
      <p:pic>
        <p:nvPicPr>
          <p:cNvPr id="6" name="Image 1" descr="preencoded.png"/>
          <p:cNvPicPr>
            <a:picLocks noChangeAspect="1"/>
          </p:cNvPicPr>
          <p:nvPr/>
        </p:nvPicPr>
        <p:blipFill>
          <a:blip r:embed="rId4"/>
          <a:stretch>
            <a:fillRect/>
          </a:stretch>
        </p:blipFill>
        <p:spPr>
          <a:xfrm>
            <a:off x="717709" y="2744033"/>
            <a:ext cx="1025366" cy="1230392"/>
          </a:xfrm>
          <a:prstGeom prst="rect">
            <a:avLst/>
          </a:prstGeom>
        </p:spPr>
      </p:pic>
      <p:sp>
        <p:nvSpPr>
          <p:cNvPr id="7" name="Text 3"/>
          <p:cNvSpPr/>
          <p:nvPr/>
        </p:nvSpPr>
        <p:spPr>
          <a:xfrm>
            <a:off x="1948101" y="2949059"/>
            <a:ext cx="3361492" cy="337185"/>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Smart Ticket Pricing</a:t>
            </a:r>
            <a:endParaRPr lang="en-US" sz="2100" dirty="0"/>
          </a:p>
        </p:txBody>
      </p:sp>
      <p:sp>
        <p:nvSpPr>
          <p:cNvPr id="8" name="Text 4"/>
          <p:cNvSpPr/>
          <p:nvPr/>
        </p:nvSpPr>
        <p:spPr>
          <a:xfrm>
            <a:off x="1948101" y="3409236"/>
            <a:ext cx="11964591" cy="32801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Dynamic fare adjustments for revenue maximisation.</a:t>
            </a:r>
            <a:endParaRPr lang="en-US" sz="1600" dirty="0"/>
          </a:p>
        </p:txBody>
      </p:sp>
      <p:pic>
        <p:nvPicPr>
          <p:cNvPr id="9" name="Image 2" descr="preencoded.png"/>
          <p:cNvPicPr>
            <a:picLocks noChangeAspect="1"/>
          </p:cNvPicPr>
          <p:nvPr/>
        </p:nvPicPr>
        <p:blipFill>
          <a:blip r:embed="rId5"/>
          <a:stretch>
            <a:fillRect/>
          </a:stretch>
        </p:blipFill>
        <p:spPr>
          <a:xfrm>
            <a:off x="717709" y="3974425"/>
            <a:ext cx="1025366" cy="1230392"/>
          </a:xfrm>
          <a:prstGeom prst="rect">
            <a:avLst/>
          </a:prstGeom>
        </p:spPr>
      </p:pic>
      <p:sp>
        <p:nvSpPr>
          <p:cNvPr id="10" name="Text 5"/>
          <p:cNvSpPr/>
          <p:nvPr/>
        </p:nvSpPr>
        <p:spPr>
          <a:xfrm>
            <a:off x="1948101" y="4179451"/>
            <a:ext cx="3495556" cy="337185"/>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Passenger Prediction</a:t>
            </a:r>
            <a:endParaRPr lang="en-US" sz="2100" dirty="0"/>
          </a:p>
        </p:txBody>
      </p:sp>
      <p:sp>
        <p:nvSpPr>
          <p:cNvPr id="11" name="Text 6"/>
          <p:cNvSpPr/>
          <p:nvPr/>
        </p:nvSpPr>
        <p:spPr>
          <a:xfrm>
            <a:off x="1948101" y="4639628"/>
            <a:ext cx="11964591" cy="32801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Optimising public transport resource allocation.</a:t>
            </a:r>
            <a:endParaRPr lang="en-US" sz="1600" dirty="0"/>
          </a:p>
        </p:txBody>
      </p:sp>
      <p:pic>
        <p:nvPicPr>
          <p:cNvPr id="12" name="Image 3" descr="preencoded.png"/>
          <p:cNvPicPr>
            <a:picLocks noChangeAspect="1"/>
          </p:cNvPicPr>
          <p:nvPr/>
        </p:nvPicPr>
        <p:blipFill>
          <a:blip r:embed="rId6"/>
          <a:stretch>
            <a:fillRect/>
          </a:stretch>
        </p:blipFill>
        <p:spPr>
          <a:xfrm>
            <a:off x="717709" y="5204817"/>
            <a:ext cx="1025366" cy="1230392"/>
          </a:xfrm>
          <a:prstGeom prst="rect">
            <a:avLst/>
          </a:prstGeom>
        </p:spPr>
      </p:pic>
      <p:sp>
        <p:nvSpPr>
          <p:cNvPr id="13" name="Text 7"/>
          <p:cNvSpPr/>
          <p:nvPr/>
        </p:nvSpPr>
        <p:spPr>
          <a:xfrm>
            <a:off x="1948101" y="5409843"/>
            <a:ext cx="3841671" cy="337185"/>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Autonomous Navigation</a:t>
            </a:r>
            <a:endParaRPr lang="en-US" sz="2100" dirty="0"/>
          </a:p>
        </p:txBody>
      </p:sp>
      <p:sp>
        <p:nvSpPr>
          <p:cNvPr id="14" name="Text 8"/>
          <p:cNvSpPr/>
          <p:nvPr/>
        </p:nvSpPr>
        <p:spPr>
          <a:xfrm>
            <a:off x="1948101" y="5870019"/>
            <a:ext cx="11964591" cy="32801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Enhancing safety and traveller assistance.</a:t>
            </a:r>
            <a:endParaRPr lang="en-US" sz="1600" dirty="0"/>
          </a:p>
        </p:txBody>
      </p:sp>
      <p:pic>
        <p:nvPicPr>
          <p:cNvPr id="15" name="Image 4" descr="preencoded.png"/>
          <p:cNvPicPr>
            <a:picLocks noChangeAspect="1"/>
          </p:cNvPicPr>
          <p:nvPr/>
        </p:nvPicPr>
        <p:blipFill>
          <a:blip r:embed="rId7"/>
          <a:stretch>
            <a:fillRect/>
          </a:stretch>
        </p:blipFill>
        <p:spPr>
          <a:xfrm>
            <a:off x="717709" y="6435209"/>
            <a:ext cx="1025366" cy="1230392"/>
          </a:xfrm>
          <a:prstGeom prst="rect">
            <a:avLst/>
          </a:prstGeom>
        </p:spPr>
      </p:pic>
      <p:sp>
        <p:nvSpPr>
          <p:cNvPr id="16" name="Text 9"/>
          <p:cNvSpPr/>
          <p:nvPr/>
        </p:nvSpPr>
        <p:spPr>
          <a:xfrm>
            <a:off x="1948101" y="6640235"/>
            <a:ext cx="4298752" cy="337185"/>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Safety &amp; Accident Analysis</a:t>
            </a:r>
            <a:endParaRPr lang="en-US" sz="2100" dirty="0"/>
          </a:p>
        </p:txBody>
      </p:sp>
      <p:sp>
        <p:nvSpPr>
          <p:cNvPr id="17" name="Text 10"/>
          <p:cNvSpPr/>
          <p:nvPr/>
        </p:nvSpPr>
        <p:spPr>
          <a:xfrm>
            <a:off x="1948101" y="7100411"/>
            <a:ext cx="11964591" cy="328017"/>
          </a:xfrm>
          <a:prstGeom prst="rect">
            <a:avLst/>
          </a:prstGeom>
          <a:noFill/>
          <a:ln/>
        </p:spPr>
        <p:txBody>
          <a:bodyPr wrap="non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Proactive risk detection and prevention.</a:t>
            </a:r>
            <a:endParaRPr lang="en-US" sz="1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496491" y="390049"/>
            <a:ext cx="8670012" cy="466487"/>
          </a:xfrm>
          <a:prstGeom prst="rect">
            <a:avLst/>
          </a:prstGeom>
          <a:noFill/>
          <a:ln/>
        </p:spPr>
        <p:txBody>
          <a:bodyPr wrap="none" lIns="0" tIns="0" rIns="0" bIns="0" rtlCol="0" anchor="t"/>
          <a:lstStyle/>
          <a:p>
            <a:pPr marL="0" indent="0" algn="l">
              <a:lnSpc>
                <a:spcPts val="3650"/>
              </a:lnSpc>
              <a:buNone/>
            </a:pPr>
            <a:r>
              <a:rPr lang="en-US" sz="2900" dirty="0">
                <a:solidFill>
                  <a:srgbClr val="FAEBEB"/>
                </a:solidFill>
                <a:latin typeface="Dela Gothic One" pitchFamily="34" charset="0"/>
                <a:ea typeface="Dela Gothic One" pitchFamily="34" charset="-122"/>
                <a:cs typeface="Dela Gothic One" pitchFamily="34" charset="-120"/>
              </a:rPr>
              <a:t>Use Case 1: Route Optimisation System</a:t>
            </a:r>
            <a:endParaRPr lang="en-US" sz="2900" dirty="0"/>
          </a:p>
        </p:txBody>
      </p:sp>
      <p:sp>
        <p:nvSpPr>
          <p:cNvPr id="3" name="Text 1"/>
          <p:cNvSpPr/>
          <p:nvPr/>
        </p:nvSpPr>
        <p:spPr>
          <a:xfrm>
            <a:off x="496491" y="1196935"/>
            <a:ext cx="7344847" cy="680442"/>
          </a:xfrm>
          <a:prstGeom prst="rect">
            <a:avLst/>
          </a:prstGeom>
          <a:noFill/>
          <a:ln/>
        </p:spPr>
        <p:txBody>
          <a:bodyPr wrap="square" lIns="0" tIns="0" rIns="0" bIns="0" rtlCol="0" anchor="t"/>
          <a:lstStyle/>
          <a:p>
            <a:pPr marL="0" indent="0" algn="l">
              <a:lnSpc>
                <a:spcPts val="1750"/>
              </a:lnSpc>
              <a:buNone/>
            </a:pPr>
            <a:r>
              <a:rPr lang="en-US" sz="1100" dirty="0">
                <a:solidFill>
                  <a:srgbClr val="FFE5E5"/>
                </a:solidFill>
                <a:latin typeface="DM Sans" pitchFamily="34" charset="0"/>
                <a:ea typeface="DM Sans" pitchFamily="34" charset="-122"/>
                <a:cs typeface="DM Sans" pitchFamily="34" charset="-120"/>
              </a:rPr>
              <a:t>Route optimisation is a critical process involving the identification of the most efficient travel paths. It leverages comprehensive data encompassing distance, real-time traffic conditions, weather forecasts, and operational costs to determine optimal routes.</a:t>
            </a:r>
            <a:endParaRPr lang="en-US" sz="1100" dirty="0"/>
          </a:p>
        </p:txBody>
      </p:sp>
      <p:sp>
        <p:nvSpPr>
          <p:cNvPr id="4" name="Text 2"/>
          <p:cNvSpPr/>
          <p:nvPr/>
        </p:nvSpPr>
        <p:spPr>
          <a:xfrm>
            <a:off x="496491" y="2019181"/>
            <a:ext cx="2239804" cy="279916"/>
          </a:xfrm>
          <a:prstGeom prst="rect">
            <a:avLst/>
          </a:prstGeom>
          <a:noFill/>
          <a:ln/>
        </p:spPr>
        <p:txBody>
          <a:bodyPr wrap="none" lIns="0" tIns="0" rIns="0" bIns="0" rtlCol="0" anchor="t"/>
          <a:lstStyle/>
          <a:p>
            <a:pPr marL="0" indent="0" algn="l">
              <a:lnSpc>
                <a:spcPts val="2200"/>
              </a:lnSpc>
              <a:buNone/>
            </a:pPr>
            <a:r>
              <a:rPr lang="en-US" sz="1750" dirty="0">
                <a:solidFill>
                  <a:srgbClr val="FAEBEB"/>
                </a:solidFill>
                <a:latin typeface="Dela Gothic One" pitchFamily="34" charset="0"/>
                <a:ea typeface="Dela Gothic One" pitchFamily="34" charset="-122"/>
                <a:cs typeface="Dela Gothic One" pitchFamily="34" charset="-120"/>
              </a:rPr>
              <a:t>Key Objectives:</a:t>
            </a:r>
            <a:endParaRPr lang="en-US" sz="1750" dirty="0"/>
          </a:p>
        </p:txBody>
      </p:sp>
      <p:sp>
        <p:nvSpPr>
          <p:cNvPr id="5" name="Text 3"/>
          <p:cNvSpPr/>
          <p:nvPr/>
        </p:nvSpPr>
        <p:spPr>
          <a:xfrm>
            <a:off x="496491" y="2440900"/>
            <a:ext cx="7344847" cy="226814"/>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FFE5E5"/>
                </a:solidFill>
                <a:latin typeface="DM Sans" pitchFamily="34" charset="0"/>
                <a:ea typeface="DM Sans" pitchFamily="34" charset="-122"/>
                <a:cs typeface="DM Sans" pitchFamily="34" charset="-120"/>
              </a:rPr>
              <a:t>Minimise travel duration and fuel consumption for all vehicles.</a:t>
            </a:r>
            <a:endParaRPr lang="en-US" sz="1100" dirty="0"/>
          </a:p>
        </p:txBody>
      </p:sp>
      <p:sp>
        <p:nvSpPr>
          <p:cNvPr id="6" name="Text 4"/>
          <p:cNvSpPr/>
          <p:nvPr/>
        </p:nvSpPr>
        <p:spPr>
          <a:xfrm>
            <a:off x="496491" y="2717363"/>
            <a:ext cx="7344847" cy="226814"/>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FFE5E5"/>
                </a:solidFill>
                <a:latin typeface="DM Sans" pitchFamily="34" charset="0"/>
                <a:ea typeface="DM Sans" pitchFamily="34" charset="-122"/>
                <a:cs typeface="DM Sans" pitchFamily="34" charset="-120"/>
              </a:rPr>
              <a:t>Improve the utilisation of vehicle fleets and scheduling accuracy.</a:t>
            </a:r>
            <a:endParaRPr lang="en-US" sz="1100" dirty="0"/>
          </a:p>
        </p:txBody>
      </p:sp>
      <p:sp>
        <p:nvSpPr>
          <p:cNvPr id="7" name="Text 5"/>
          <p:cNvSpPr/>
          <p:nvPr/>
        </p:nvSpPr>
        <p:spPr>
          <a:xfrm>
            <a:off x="496491" y="2993827"/>
            <a:ext cx="7344847" cy="226814"/>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FFE5E5"/>
                </a:solidFill>
                <a:latin typeface="DM Sans" pitchFamily="34" charset="0"/>
                <a:ea typeface="DM Sans" pitchFamily="34" charset="-122"/>
                <a:cs typeface="DM Sans" pitchFamily="34" charset="-120"/>
              </a:rPr>
              <a:t>Elevate customer satisfaction through prompt and dependable services.</a:t>
            </a:r>
            <a:endParaRPr lang="en-US" sz="1100" dirty="0"/>
          </a:p>
        </p:txBody>
      </p:sp>
      <p:pic>
        <p:nvPicPr>
          <p:cNvPr id="8" name="Image 0" descr="preencoded.png"/>
          <p:cNvPicPr>
            <a:picLocks noChangeAspect="1"/>
          </p:cNvPicPr>
          <p:nvPr/>
        </p:nvPicPr>
        <p:blipFill>
          <a:blip r:embed="rId3"/>
          <a:stretch>
            <a:fillRect/>
          </a:stretch>
        </p:blipFill>
        <p:spPr>
          <a:xfrm>
            <a:off x="8194953" y="1228844"/>
            <a:ext cx="5946458" cy="5946457"/>
          </a:xfrm>
          <a:prstGeom prst="rect">
            <a:avLst/>
          </a:prstGeom>
        </p:spPr>
      </p:pic>
      <p:sp>
        <p:nvSpPr>
          <p:cNvPr id="9" name="Text 6"/>
          <p:cNvSpPr/>
          <p:nvPr/>
        </p:nvSpPr>
        <p:spPr>
          <a:xfrm>
            <a:off x="8194953" y="7334845"/>
            <a:ext cx="2142768" cy="233363"/>
          </a:xfrm>
          <a:prstGeom prst="rect">
            <a:avLst/>
          </a:prstGeom>
          <a:noFill/>
          <a:ln/>
        </p:spPr>
        <p:txBody>
          <a:bodyPr wrap="none" lIns="0" tIns="0" rIns="0" bIns="0" rtlCol="0" anchor="t"/>
          <a:lstStyle/>
          <a:p>
            <a:pPr marL="0" indent="0" algn="l">
              <a:lnSpc>
                <a:spcPts val="1800"/>
              </a:lnSpc>
              <a:buNone/>
            </a:pPr>
            <a:r>
              <a:rPr lang="en-US" sz="1450" dirty="0">
                <a:solidFill>
                  <a:srgbClr val="FAEBEB"/>
                </a:solidFill>
                <a:latin typeface="Dela Gothic One" pitchFamily="34" charset="0"/>
                <a:ea typeface="Dela Gothic One" pitchFamily="34" charset="-122"/>
                <a:cs typeface="Dela Gothic One" pitchFamily="34" charset="-120"/>
              </a:rPr>
              <a:t>Technologies Used:</a:t>
            </a:r>
            <a:endParaRPr lang="en-US" sz="1450" dirty="0"/>
          </a:p>
        </p:txBody>
      </p:sp>
      <p:sp>
        <p:nvSpPr>
          <p:cNvPr id="10" name="Text 7"/>
          <p:cNvSpPr/>
          <p:nvPr/>
        </p:nvSpPr>
        <p:spPr>
          <a:xfrm>
            <a:off x="8194953" y="7710011"/>
            <a:ext cx="5946458" cy="226814"/>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FFE5E5"/>
                </a:solidFill>
                <a:latin typeface="DM Sans" pitchFamily="34" charset="0"/>
                <a:ea typeface="DM Sans" pitchFamily="34" charset="-122"/>
                <a:cs typeface="DM Sans" pitchFamily="34" charset="-120"/>
              </a:rPr>
              <a:t>Dijkstra's Algorithm &amp; A* Search for pathfinding.</a:t>
            </a:r>
            <a:endParaRPr lang="en-US" sz="1100" dirty="0"/>
          </a:p>
        </p:txBody>
      </p:sp>
      <p:sp>
        <p:nvSpPr>
          <p:cNvPr id="11" name="Text 8"/>
          <p:cNvSpPr/>
          <p:nvPr/>
        </p:nvSpPr>
        <p:spPr>
          <a:xfrm>
            <a:off x="8194953" y="7986474"/>
            <a:ext cx="5946458" cy="226814"/>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FFE5E5"/>
                </a:solidFill>
                <a:latin typeface="DM Sans" pitchFamily="34" charset="0"/>
                <a:ea typeface="DM Sans" pitchFamily="34" charset="-122"/>
                <a:cs typeface="DM Sans" pitchFamily="34" charset="-120"/>
              </a:rPr>
              <a:t>Genetic Algorithms for complex route scenarios.</a:t>
            </a:r>
            <a:endParaRPr lang="en-US" sz="1100" dirty="0"/>
          </a:p>
        </p:txBody>
      </p:sp>
      <p:sp>
        <p:nvSpPr>
          <p:cNvPr id="12" name="Text 9"/>
          <p:cNvSpPr/>
          <p:nvPr/>
        </p:nvSpPr>
        <p:spPr>
          <a:xfrm>
            <a:off x="8194953" y="8262938"/>
            <a:ext cx="5946458" cy="226814"/>
          </a:xfrm>
          <a:prstGeom prst="rect">
            <a:avLst/>
          </a:prstGeom>
          <a:noFill/>
          <a:ln/>
        </p:spPr>
        <p:txBody>
          <a:bodyPr wrap="none" lIns="0" tIns="0" rIns="0" bIns="0" rtlCol="0" anchor="t"/>
          <a:lstStyle/>
          <a:p>
            <a:pPr marL="342900" indent="-342900" algn="l">
              <a:lnSpc>
                <a:spcPts val="1750"/>
              </a:lnSpc>
              <a:buSzPct val="100000"/>
              <a:buChar char="•"/>
            </a:pPr>
            <a:r>
              <a:rPr lang="en-US" sz="1100" dirty="0">
                <a:solidFill>
                  <a:srgbClr val="FFE5E5"/>
                </a:solidFill>
                <a:latin typeface="DM Sans" pitchFamily="34" charset="0"/>
                <a:ea typeface="DM Sans" pitchFamily="34" charset="-122"/>
                <a:cs typeface="DM Sans" pitchFamily="34" charset="-120"/>
              </a:rPr>
              <a:t>Machine Learning (Reinforcement Learning) for dynamic adjustments.</a:t>
            </a:r>
            <a:endParaRPr lang="en-US" sz="1100" dirty="0"/>
          </a:p>
        </p:txBody>
      </p:sp>
      <p:sp>
        <p:nvSpPr>
          <p:cNvPr id="13" name="Text 10"/>
          <p:cNvSpPr/>
          <p:nvPr/>
        </p:nvSpPr>
        <p:spPr>
          <a:xfrm>
            <a:off x="496491" y="8698944"/>
            <a:ext cx="13637419" cy="226814"/>
          </a:xfrm>
          <a:prstGeom prst="rect">
            <a:avLst/>
          </a:prstGeom>
          <a:noFill/>
          <a:ln/>
        </p:spPr>
        <p:txBody>
          <a:bodyPr wrap="none" lIns="0" tIns="0" rIns="0" bIns="0" rtlCol="0" anchor="t"/>
          <a:lstStyle/>
          <a:p>
            <a:pPr marL="0" indent="0" algn="l">
              <a:lnSpc>
                <a:spcPts val="1750"/>
              </a:lnSpc>
              <a:buNone/>
            </a:pPr>
            <a:r>
              <a:rPr lang="en-US" sz="1100" dirty="0">
                <a:solidFill>
                  <a:srgbClr val="FFE5E5"/>
                </a:solidFill>
                <a:latin typeface="DM Sans" pitchFamily="34" charset="0"/>
                <a:ea typeface="DM Sans" pitchFamily="34" charset="-122"/>
                <a:cs typeface="DM Sans" pitchFamily="34" charset="-120"/>
              </a:rPr>
              <a:t>Applications span travel agencies, logistics, ride-sharing services, and public transport, leading to reduced operational costs and enhanced reliability.</a:t>
            </a:r>
            <a:endParaRPr lang="en-US" sz="1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01955" y="315873"/>
            <a:ext cx="7398901" cy="377785"/>
          </a:xfrm>
          <a:prstGeom prst="rect">
            <a:avLst/>
          </a:prstGeom>
          <a:noFill/>
          <a:ln/>
        </p:spPr>
        <p:txBody>
          <a:bodyPr wrap="none" lIns="0" tIns="0" rIns="0" bIns="0" rtlCol="0" anchor="t"/>
          <a:lstStyle/>
          <a:p>
            <a:pPr marL="0" indent="0" algn="l">
              <a:lnSpc>
                <a:spcPts val="2950"/>
              </a:lnSpc>
              <a:buNone/>
            </a:pPr>
            <a:r>
              <a:rPr lang="en-US" sz="2350" dirty="0">
                <a:solidFill>
                  <a:srgbClr val="FAEBEB"/>
                </a:solidFill>
                <a:latin typeface="Dela Gothic One" pitchFamily="34" charset="0"/>
                <a:ea typeface="Dela Gothic One" pitchFamily="34" charset="-122"/>
                <a:cs typeface="Dela Gothic One" pitchFamily="34" charset="-120"/>
              </a:rPr>
              <a:t>Use Case 2: Smart Ticket Pricing System</a:t>
            </a:r>
            <a:endParaRPr lang="en-US" sz="2350" dirty="0"/>
          </a:p>
        </p:txBody>
      </p:sp>
      <p:sp>
        <p:nvSpPr>
          <p:cNvPr id="3" name="Text 1"/>
          <p:cNvSpPr/>
          <p:nvPr/>
        </p:nvSpPr>
        <p:spPr>
          <a:xfrm>
            <a:off x="401955" y="980718"/>
            <a:ext cx="1813798" cy="226576"/>
          </a:xfrm>
          <a:prstGeom prst="rect">
            <a:avLst/>
          </a:prstGeom>
          <a:noFill/>
          <a:ln/>
        </p:spPr>
        <p:txBody>
          <a:bodyPr wrap="none" lIns="0" tIns="0" rIns="0" bIns="0" rtlCol="0" anchor="t"/>
          <a:lstStyle/>
          <a:p>
            <a:pPr marL="0" indent="0" algn="l">
              <a:lnSpc>
                <a:spcPts val="1750"/>
              </a:lnSpc>
              <a:buNone/>
            </a:pPr>
            <a:r>
              <a:rPr lang="en-US" sz="1400" dirty="0">
                <a:solidFill>
                  <a:srgbClr val="FAEBEB"/>
                </a:solidFill>
                <a:latin typeface="Dela Gothic One" pitchFamily="34" charset="0"/>
                <a:ea typeface="Dela Gothic One" pitchFamily="34" charset="-122"/>
                <a:cs typeface="Dela Gothic One" pitchFamily="34" charset="-120"/>
              </a:rPr>
              <a:t>Overview:</a:t>
            </a:r>
            <a:endParaRPr lang="en-US" sz="1400" dirty="0"/>
          </a:p>
        </p:txBody>
      </p:sp>
      <p:sp>
        <p:nvSpPr>
          <p:cNvPr id="4" name="Text 2"/>
          <p:cNvSpPr/>
          <p:nvPr/>
        </p:nvSpPr>
        <p:spPr>
          <a:xfrm>
            <a:off x="401955" y="1322070"/>
            <a:ext cx="6067663" cy="367665"/>
          </a:xfrm>
          <a:prstGeom prst="rect">
            <a:avLst/>
          </a:prstGeom>
          <a:noFill/>
          <a:ln/>
        </p:spPr>
        <p:txBody>
          <a:bodyPr wrap="square" lIns="0" tIns="0" rIns="0" bIns="0" rtlCol="0" anchor="t"/>
          <a:lstStyle/>
          <a:p>
            <a:pPr marL="0" indent="0" algn="l">
              <a:lnSpc>
                <a:spcPts val="1400"/>
              </a:lnSpc>
              <a:buNone/>
            </a:pPr>
            <a:r>
              <a:rPr lang="en-US" sz="900" dirty="0">
                <a:solidFill>
                  <a:srgbClr val="FFE5E5"/>
                </a:solidFill>
                <a:latin typeface="DM Sans" pitchFamily="34" charset="0"/>
                <a:ea typeface="DM Sans" pitchFamily="34" charset="-122"/>
                <a:cs typeface="DM Sans" pitchFamily="34" charset="-120"/>
              </a:rPr>
              <a:t>AI-driven ticket pricing dynamically adjusts fares based on real-time demand, seasonal variations, booking patterns, and competitor pricing, ensuring optimal revenue generation and customer value.</a:t>
            </a:r>
            <a:endParaRPr lang="en-US" sz="900" dirty="0"/>
          </a:p>
        </p:txBody>
      </p:sp>
      <p:sp>
        <p:nvSpPr>
          <p:cNvPr id="5" name="Text 3"/>
          <p:cNvSpPr/>
          <p:nvPr/>
        </p:nvSpPr>
        <p:spPr>
          <a:xfrm>
            <a:off x="401955" y="1804511"/>
            <a:ext cx="1813798" cy="226576"/>
          </a:xfrm>
          <a:prstGeom prst="rect">
            <a:avLst/>
          </a:prstGeom>
          <a:noFill/>
          <a:ln/>
        </p:spPr>
        <p:txBody>
          <a:bodyPr wrap="none" lIns="0" tIns="0" rIns="0" bIns="0" rtlCol="0" anchor="t"/>
          <a:lstStyle/>
          <a:p>
            <a:pPr marL="0" indent="0" algn="l">
              <a:lnSpc>
                <a:spcPts val="1750"/>
              </a:lnSpc>
              <a:buNone/>
            </a:pPr>
            <a:r>
              <a:rPr lang="en-US" sz="1400" dirty="0">
                <a:solidFill>
                  <a:srgbClr val="FAEBEB"/>
                </a:solidFill>
                <a:latin typeface="Dela Gothic One" pitchFamily="34" charset="0"/>
                <a:ea typeface="Dela Gothic One" pitchFamily="34" charset="-122"/>
                <a:cs typeface="Dela Gothic One" pitchFamily="34" charset="-120"/>
              </a:rPr>
              <a:t>Objectives:</a:t>
            </a:r>
            <a:endParaRPr lang="en-US" sz="1400" dirty="0"/>
          </a:p>
        </p:txBody>
      </p:sp>
      <p:sp>
        <p:nvSpPr>
          <p:cNvPr id="6" name="Text 4"/>
          <p:cNvSpPr/>
          <p:nvPr/>
        </p:nvSpPr>
        <p:spPr>
          <a:xfrm>
            <a:off x="401955" y="2145863"/>
            <a:ext cx="6067663" cy="183833"/>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FFE5E5"/>
                </a:solidFill>
                <a:latin typeface="DM Sans" pitchFamily="34" charset="0"/>
                <a:ea typeface="DM Sans" pitchFamily="34" charset="-122"/>
                <a:cs typeface="DM Sans" pitchFamily="34" charset="-120"/>
              </a:rPr>
              <a:t>Maximise revenue for travel operators and agencies.</a:t>
            </a:r>
            <a:endParaRPr lang="en-US" sz="900" dirty="0"/>
          </a:p>
        </p:txBody>
      </p:sp>
      <p:sp>
        <p:nvSpPr>
          <p:cNvPr id="7" name="Text 5"/>
          <p:cNvSpPr/>
          <p:nvPr/>
        </p:nvSpPr>
        <p:spPr>
          <a:xfrm>
            <a:off x="401955" y="2369820"/>
            <a:ext cx="6067663" cy="183833"/>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FFE5E5"/>
                </a:solidFill>
                <a:latin typeface="DM Sans" pitchFamily="34" charset="0"/>
                <a:ea typeface="DM Sans" pitchFamily="34" charset="-122"/>
                <a:cs typeface="DM Sans" pitchFamily="34" charset="-120"/>
              </a:rPr>
              <a:t>Deliver competitive and equitable pricing to customers.</a:t>
            </a:r>
            <a:endParaRPr lang="en-US" sz="900" dirty="0"/>
          </a:p>
        </p:txBody>
      </p:sp>
      <p:sp>
        <p:nvSpPr>
          <p:cNvPr id="8" name="Text 6"/>
          <p:cNvSpPr/>
          <p:nvPr/>
        </p:nvSpPr>
        <p:spPr>
          <a:xfrm>
            <a:off x="401955" y="2593777"/>
            <a:ext cx="6067663" cy="183833"/>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FFE5E5"/>
                </a:solidFill>
                <a:latin typeface="DM Sans" pitchFamily="34" charset="0"/>
                <a:ea typeface="DM Sans" pitchFamily="34" charset="-122"/>
                <a:cs typeface="DM Sans" pitchFamily="34" charset="-120"/>
              </a:rPr>
              <a:t>Effectively balance market supply and demand.</a:t>
            </a:r>
            <a:endParaRPr lang="en-US" sz="900" dirty="0"/>
          </a:p>
        </p:txBody>
      </p:sp>
      <p:pic>
        <p:nvPicPr>
          <p:cNvPr id="9" name="Image 0" descr="preencoded.png"/>
          <p:cNvPicPr>
            <a:picLocks noChangeAspect="1"/>
          </p:cNvPicPr>
          <p:nvPr/>
        </p:nvPicPr>
        <p:blipFill>
          <a:blip r:embed="rId3"/>
          <a:stretch>
            <a:fillRect/>
          </a:stretch>
        </p:blipFill>
        <p:spPr>
          <a:xfrm>
            <a:off x="6757511" y="995124"/>
            <a:ext cx="7352109" cy="7352109"/>
          </a:xfrm>
          <a:prstGeom prst="rect">
            <a:avLst/>
          </a:prstGeom>
        </p:spPr>
      </p:pic>
      <p:sp>
        <p:nvSpPr>
          <p:cNvPr id="10" name="Text 7"/>
          <p:cNvSpPr/>
          <p:nvPr/>
        </p:nvSpPr>
        <p:spPr>
          <a:xfrm>
            <a:off x="6757511" y="8476417"/>
            <a:ext cx="1992868" cy="226576"/>
          </a:xfrm>
          <a:prstGeom prst="rect">
            <a:avLst/>
          </a:prstGeom>
          <a:noFill/>
          <a:ln/>
        </p:spPr>
        <p:txBody>
          <a:bodyPr wrap="none" lIns="0" tIns="0" rIns="0" bIns="0" rtlCol="0" anchor="t"/>
          <a:lstStyle/>
          <a:p>
            <a:pPr marL="0" indent="0" algn="l">
              <a:lnSpc>
                <a:spcPts val="1750"/>
              </a:lnSpc>
              <a:buNone/>
            </a:pPr>
            <a:r>
              <a:rPr lang="en-US" sz="1400" dirty="0">
                <a:solidFill>
                  <a:srgbClr val="FAEBEB"/>
                </a:solidFill>
                <a:latin typeface="Dela Gothic One" pitchFamily="34" charset="0"/>
                <a:ea typeface="Dela Gothic One" pitchFamily="34" charset="-122"/>
                <a:cs typeface="Dela Gothic One" pitchFamily="34" charset="-120"/>
              </a:rPr>
              <a:t>Data &amp; Algorithms:</a:t>
            </a:r>
            <a:endParaRPr lang="en-US" sz="1400" dirty="0"/>
          </a:p>
        </p:txBody>
      </p:sp>
      <p:sp>
        <p:nvSpPr>
          <p:cNvPr id="11" name="Text 8"/>
          <p:cNvSpPr/>
          <p:nvPr/>
        </p:nvSpPr>
        <p:spPr>
          <a:xfrm>
            <a:off x="6757511" y="8817769"/>
            <a:ext cx="7478435" cy="183833"/>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FFE5E5"/>
                </a:solidFill>
                <a:latin typeface="DM Sans" pitchFamily="34" charset="0"/>
                <a:ea typeface="DM Sans" pitchFamily="34" charset="-122"/>
                <a:cs typeface="DM Sans" pitchFamily="34" charset="-120"/>
              </a:rPr>
              <a:t>Historical sales &amp; seasonal trends data.</a:t>
            </a:r>
            <a:endParaRPr lang="en-US" sz="900" dirty="0"/>
          </a:p>
        </p:txBody>
      </p:sp>
      <p:sp>
        <p:nvSpPr>
          <p:cNvPr id="12" name="Text 9"/>
          <p:cNvSpPr/>
          <p:nvPr/>
        </p:nvSpPr>
        <p:spPr>
          <a:xfrm>
            <a:off x="6757511" y="9041725"/>
            <a:ext cx="7478435" cy="183833"/>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FFE5E5"/>
                </a:solidFill>
                <a:latin typeface="DM Sans" pitchFamily="34" charset="0"/>
                <a:ea typeface="DM Sans" pitchFamily="34" charset="-122"/>
                <a:cs typeface="DM Sans" pitchFamily="34" charset="-120"/>
              </a:rPr>
              <a:t>Machine Learning Regression Models for predictions.</a:t>
            </a:r>
            <a:endParaRPr lang="en-US" sz="900" dirty="0"/>
          </a:p>
        </p:txBody>
      </p:sp>
      <p:sp>
        <p:nvSpPr>
          <p:cNvPr id="13" name="Text 10"/>
          <p:cNvSpPr/>
          <p:nvPr/>
        </p:nvSpPr>
        <p:spPr>
          <a:xfrm>
            <a:off x="6757511" y="9265682"/>
            <a:ext cx="7478435" cy="183833"/>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FFE5E5"/>
                </a:solidFill>
                <a:latin typeface="DM Sans" pitchFamily="34" charset="0"/>
                <a:ea typeface="DM Sans" pitchFamily="34" charset="-122"/>
                <a:cs typeface="DM Sans" pitchFamily="34" charset="-120"/>
              </a:rPr>
              <a:t>ARIMA/SARIMA for time-series forecasting.</a:t>
            </a:r>
            <a:endParaRPr lang="en-US" sz="900" dirty="0"/>
          </a:p>
        </p:txBody>
      </p:sp>
      <p:sp>
        <p:nvSpPr>
          <p:cNvPr id="14" name="Text 11"/>
          <p:cNvSpPr/>
          <p:nvPr/>
        </p:nvSpPr>
        <p:spPr>
          <a:xfrm>
            <a:off x="6757511" y="9489638"/>
            <a:ext cx="7478435" cy="183833"/>
          </a:xfrm>
          <a:prstGeom prst="rect">
            <a:avLst/>
          </a:prstGeom>
          <a:noFill/>
          <a:ln/>
        </p:spPr>
        <p:txBody>
          <a:bodyPr wrap="none" lIns="0" tIns="0" rIns="0" bIns="0" rtlCol="0" anchor="t"/>
          <a:lstStyle/>
          <a:p>
            <a:pPr marL="342900" indent="-342900" algn="l">
              <a:lnSpc>
                <a:spcPts val="1400"/>
              </a:lnSpc>
              <a:buSzPct val="100000"/>
              <a:buChar char="•"/>
            </a:pPr>
            <a:r>
              <a:rPr lang="en-US" sz="900" dirty="0">
                <a:solidFill>
                  <a:srgbClr val="FFE5E5"/>
                </a:solidFill>
                <a:latin typeface="DM Sans" pitchFamily="34" charset="0"/>
                <a:ea typeface="DM Sans" pitchFamily="34" charset="-122"/>
                <a:cs typeface="DM Sans" pitchFamily="34" charset="-120"/>
              </a:rPr>
              <a:t>Reinforcement Learning for adaptive pricing strategies.</a:t>
            </a:r>
            <a:endParaRPr lang="en-US" sz="900" dirty="0"/>
          </a:p>
        </p:txBody>
      </p:sp>
      <p:sp>
        <p:nvSpPr>
          <p:cNvPr id="15" name="Text 12"/>
          <p:cNvSpPr/>
          <p:nvPr/>
        </p:nvSpPr>
        <p:spPr>
          <a:xfrm>
            <a:off x="401955" y="9842778"/>
            <a:ext cx="13826490" cy="183833"/>
          </a:xfrm>
          <a:prstGeom prst="rect">
            <a:avLst/>
          </a:prstGeom>
          <a:noFill/>
          <a:ln/>
        </p:spPr>
        <p:txBody>
          <a:bodyPr wrap="none" lIns="0" tIns="0" rIns="0" bIns="0" rtlCol="0" anchor="t"/>
          <a:lstStyle/>
          <a:p>
            <a:pPr marL="0" indent="0" algn="l">
              <a:lnSpc>
                <a:spcPts val="1400"/>
              </a:lnSpc>
              <a:buNone/>
            </a:pPr>
            <a:r>
              <a:rPr lang="en-US" sz="900" dirty="0">
                <a:solidFill>
                  <a:srgbClr val="FFE5E5"/>
                </a:solidFill>
                <a:latin typeface="DM Sans" pitchFamily="34" charset="0"/>
                <a:ea typeface="DM Sans" pitchFamily="34" charset="-122"/>
                <a:cs typeface="DM Sans" pitchFamily="34" charset="-120"/>
              </a:rPr>
              <a:t>This system has proven beneficial for airlines, railways, bus services, hotel booking platforms, and event ticketing, resulting in increased profitability and improved customer loyalty.</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431125" y="338733"/>
            <a:ext cx="10268426" cy="405170"/>
          </a:xfrm>
          <a:prstGeom prst="rect">
            <a:avLst/>
          </a:prstGeom>
          <a:noFill/>
          <a:ln/>
        </p:spPr>
        <p:txBody>
          <a:bodyPr wrap="none" lIns="0" tIns="0" rIns="0" bIns="0" rtlCol="0" anchor="t"/>
          <a:lstStyle/>
          <a:p>
            <a:pPr marL="0" indent="0" algn="l">
              <a:lnSpc>
                <a:spcPts val="3150"/>
              </a:lnSpc>
              <a:buNone/>
            </a:pPr>
            <a:r>
              <a:rPr lang="en-US" sz="2550" dirty="0">
                <a:solidFill>
                  <a:srgbClr val="FAEBEB"/>
                </a:solidFill>
                <a:latin typeface="Dela Gothic One" pitchFamily="34" charset="0"/>
                <a:ea typeface="Dela Gothic One" pitchFamily="34" charset="-122"/>
                <a:cs typeface="Dela Gothic One" pitchFamily="34" charset="-120"/>
              </a:rPr>
              <a:t>Use Case 3: Passenger Prediction in Public Transport</a:t>
            </a:r>
            <a:endParaRPr lang="en-US" sz="2550" dirty="0"/>
          </a:p>
        </p:txBody>
      </p:sp>
      <p:sp>
        <p:nvSpPr>
          <p:cNvPr id="3" name="Text 1"/>
          <p:cNvSpPr/>
          <p:nvPr/>
        </p:nvSpPr>
        <p:spPr>
          <a:xfrm>
            <a:off x="431125" y="1039416"/>
            <a:ext cx="6733818" cy="394335"/>
          </a:xfrm>
          <a:prstGeom prst="rect">
            <a:avLst/>
          </a:prstGeom>
          <a:noFill/>
          <a:ln/>
        </p:spPr>
        <p:txBody>
          <a:bodyPr wrap="squar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Predicting passenger volumes is crucial for optimising public transport services. This system aids in fine-tuning vehicle frequency, resource allocation, and effectively mitigating congestion, thereby improving urban mobility.</a:t>
            </a:r>
            <a:endParaRPr lang="en-US" sz="950" dirty="0"/>
          </a:p>
        </p:txBody>
      </p:sp>
      <p:sp>
        <p:nvSpPr>
          <p:cNvPr id="4" name="Text 2"/>
          <p:cNvSpPr/>
          <p:nvPr/>
        </p:nvSpPr>
        <p:spPr>
          <a:xfrm>
            <a:off x="431125" y="1556861"/>
            <a:ext cx="1944886" cy="243126"/>
          </a:xfrm>
          <a:prstGeom prst="rect">
            <a:avLst/>
          </a:prstGeom>
          <a:noFill/>
          <a:ln/>
        </p:spPr>
        <p:txBody>
          <a:bodyPr wrap="none" lIns="0" tIns="0" rIns="0" bIns="0" rtlCol="0" anchor="t"/>
          <a:lstStyle/>
          <a:p>
            <a:pPr marL="0" indent="0" algn="l">
              <a:lnSpc>
                <a:spcPts val="1900"/>
              </a:lnSpc>
              <a:buNone/>
            </a:pPr>
            <a:r>
              <a:rPr lang="en-US" sz="1500" dirty="0">
                <a:solidFill>
                  <a:srgbClr val="FAEBEB"/>
                </a:solidFill>
                <a:latin typeface="Dela Gothic One" pitchFamily="34" charset="0"/>
                <a:ea typeface="Dela Gothic One" pitchFamily="34" charset="-122"/>
                <a:cs typeface="Dela Gothic One" pitchFamily="34" charset="-120"/>
              </a:rPr>
              <a:t>Objectives:</a:t>
            </a:r>
            <a:endParaRPr lang="en-US" sz="1500" dirty="0"/>
          </a:p>
        </p:txBody>
      </p:sp>
      <p:sp>
        <p:nvSpPr>
          <p:cNvPr id="5" name="Text 3"/>
          <p:cNvSpPr/>
          <p:nvPr/>
        </p:nvSpPr>
        <p:spPr>
          <a:xfrm>
            <a:off x="431125" y="1923098"/>
            <a:ext cx="6733818" cy="197168"/>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Streamline transport planning and scheduling.</a:t>
            </a:r>
            <a:endParaRPr lang="en-US" sz="950" dirty="0"/>
          </a:p>
        </p:txBody>
      </p:sp>
      <p:sp>
        <p:nvSpPr>
          <p:cNvPr id="6" name="Text 4"/>
          <p:cNvSpPr/>
          <p:nvPr/>
        </p:nvSpPr>
        <p:spPr>
          <a:xfrm>
            <a:off x="431125" y="2163366"/>
            <a:ext cx="6733818" cy="197168"/>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Minimise overcrowding and reduce passenger waiting times.</a:t>
            </a:r>
            <a:endParaRPr lang="en-US" sz="950" dirty="0"/>
          </a:p>
        </p:txBody>
      </p:sp>
      <p:sp>
        <p:nvSpPr>
          <p:cNvPr id="7" name="Text 5"/>
          <p:cNvSpPr/>
          <p:nvPr/>
        </p:nvSpPr>
        <p:spPr>
          <a:xfrm>
            <a:off x="431125" y="2403634"/>
            <a:ext cx="6733818" cy="197168"/>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Enhance overall passenger experience and operational efficiency.</a:t>
            </a:r>
            <a:endParaRPr lang="en-US" sz="950" dirty="0"/>
          </a:p>
        </p:txBody>
      </p:sp>
      <p:pic>
        <p:nvPicPr>
          <p:cNvPr id="8" name="Image 0" descr="preencoded.png"/>
          <p:cNvPicPr>
            <a:picLocks noChangeAspect="1"/>
          </p:cNvPicPr>
          <p:nvPr/>
        </p:nvPicPr>
        <p:blipFill>
          <a:blip r:embed="rId3"/>
          <a:stretch>
            <a:fillRect/>
          </a:stretch>
        </p:blipFill>
        <p:spPr>
          <a:xfrm>
            <a:off x="7473077" y="1067038"/>
            <a:ext cx="6733818" cy="6733818"/>
          </a:xfrm>
          <a:prstGeom prst="rect">
            <a:avLst/>
          </a:prstGeom>
        </p:spPr>
      </p:pic>
      <p:sp>
        <p:nvSpPr>
          <p:cNvPr id="9" name="Text 6"/>
          <p:cNvSpPr/>
          <p:nvPr/>
        </p:nvSpPr>
        <p:spPr>
          <a:xfrm>
            <a:off x="7473077" y="7939326"/>
            <a:ext cx="2058233" cy="243126"/>
          </a:xfrm>
          <a:prstGeom prst="rect">
            <a:avLst/>
          </a:prstGeom>
          <a:noFill/>
          <a:ln/>
        </p:spPr>
        <p:txBody>
          <a:bodyPr wrap="none" lIns="0" tIns="0" rIns="0" bIns="0" rtlCol="0" anchor="t"/>
          <a:lstStyle/>
          <a:p>
            <a:pPr marL="0" indent="0" algn="l">
              <a:lnSpc>
                <a:spcPts val="1900"/>
              </a:lnSpc>
              <a:buNone/>
            </a:pPr>
            <a:r>
              <a:rPr lang="en-US" sz="1500" dirty="0">
                <a:solidFill>
                  <a:srgbClr val="FAEBEB"/>
                </a:solidFill>
                <a:latin typeface="Dela Gothic One" pitchFamily="34" charset="0"/>
                <a:ea typeface="Dela Gothic One" pitchFamily="34" charset="-122"/>
                <a:cs typeface="Dela Gothic One" pitchFamily="34" charset="-120"/>
              </a:rPr>
              <a:t>Key Technologies:</a:t>
            </a:r>
            <a:endParaRPr lang="en-US" sz="1500" dirty="0"/>
          </a:p>
        </p:txBody>
      </p:sp>
      <p:sp>
        <p:nvSpPr>
          <p:cNvPr id="10" name="Text 7"/>
          <p:cNvSpPr/>
          <p:nvPr/>
        </p:nvSpPr>
        <p:spPr>
          <a:xfrm>
            <a:off x="7473077" y="8305562"/>
            <a:ext cx="6733818" cy="197168"/>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Regression Models (Linear, Random Forest, XGBoost) for accurate forecasting.</a:t>
            </a:r>
            <a:endParaRPr lang="en-US" sz="950" dirty="0"/>
          </a:p>
        </p:txBody>
      </p:sp>
      <p:sp>
        <p:nvSpPr>
          <p:cNvPr id="11" name="Text 8"/>
          <p:cNvSpPr/>
          <p:nvPr/>
        </p:nvSpPr>
        <p:spPr>
          <a:xfrm>
            <a:off x="7473077" y="8545830"/>
            <a:ext cx="6733818" cy="197168"/>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Deep Learning (LSTM, RNN) for advanced time-series analysis.</a:t>
            </a:r>
            <a:endParaRPr lang="en-US" sz="950" dirty="0"/>
          </a:p>
        </p:txBody>
      </p:sp>
      <p:sp>
        <p:nvSpPr>
          <p:cNvPr id="12" name="Text 9"/>
          <p:cNvSpPr/>
          <p:nvPr/>
        </p:nvSpPr>
        <p:spPr>
          <a:xfrm>
            <a:off x="7473077" y="8786098"/>
            <a:ext cx="6733818" cy="197168"/>
          </a:xfrm>
          <a:prstGeom prst="rect">
            <a:avLst/>
          </a:prstGeom>
          <a:noFill/>
          <a:ln/>
        </p:spPr>
        <p:txBody>
          <a:bodyPr wrap="none" lIns="0" tIns="0" rIns="0" bIns="0" rtlCol="0" anchor="t"/>
          <a:lstStyle/>
          <a:p>
            <a:pPr marL="342900" indent="-342900" algn="l">
              <a:lnSpc>
                <a:spcPts val="1550"/>
              </a:lnSpc>
              <a:buSzPct val="100000"/>
              <a:buChar char="•"/>
            </a:pPr>
            <a:r>
              <a:rPr lang="en-US" sz="950" dirty="0">
                <a:solidFill>
                  <a:srgbClr val="FFE5E5"/>
                </a:solidFill>
                <a:latin typeface="DM Sans" pitchFamily="34" charset="0"/>
                <a:ea typeface="DM Sans" pitchFamily="34" charset="-122"/>
                <a:cs typeface="DM Sans" pitchFamily="34" charset="-120"/>
              </a:rPr>
              <a:t>Clustering techniques for identifying travel pattern segments.</a:t>
            </a:r>
            <a:endParaRPr lang="en-US" sz="950" dirty="0"/>
          </a:p>
        </p:txBody>
      </p:sp>
      <p:sp>
        <p:nvSpPr>
          <p:cNvPr id="13" name="Text 10"/>
          <p:cNvSpPr/>
          <p:nvPr/>
        </p:nvSpPr>
        <p:spPr>
          <a:xfrm>
            <a:off x="431125" y="9164836"/>
            <a:ext cx="13768149" cy="197168"/>
          </a:xfrm>
          <a:prstGeom prst="rect">
            <a:avLst/>
          </a:prstGeom>
          <a:noFill/>
          <a:ln/>
        </p:spPr>
        <p:txBody>
          <a:bodyPr wrap="none" lIns="0" tIns="0" rIns="0" bIns="0" rtlCol="0" anchor="t"/>
          <a:lstStyle/>
          <a:p>
            <a:pPr marL="0" indent="0" algn="l">
              <a:lnSpc>
                <a:spcPts val="1550"/>
              </a:lnSpc>
              <a:buNone/>
            </a:pPr>
            <a:r>
              <a:rPr lang="en-US" sz="950" dirty="0">
                <a:solidFill>
                  <a:srgbClr val="FFE5E5"/>
                </a:solidFill>
                <a:latin typeface="DM Sans" pitchFamily="34" charset="0"/>
                <a:ea typeface="DM Sans" pitchFamily="34" charset="-122"/>
                <a:cs typeface="DM Sans" pitchFamily="34" charset="-120"/>
              </a:rPr>
              <a:t>This system is vital for metros, buses, trains, and airports, as well as for tourism cities managing seasonal rushes. Benefits include efficient transport management, reduced operational costs, and improved passenger satisfaction.</a:t>
            </a:r>
            <a:endParaRPr lang="en-US" sz="9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450890" y="354211"/>
            <a:ext cx="8387596" cy="423624"/>
          </a:xfrm>
          <a:prstGeom prst="rect">
            <a:avLst/>
          </a:prstGeom>
          <a:noFill/>
          <a:ln/>
        </p:spPr>
        <p:txBody>
          <a:bodyPr wrap="none" lIns="0" tIns="0" rIns="0" bIns="0" rtlCol="0" anchor="t"/>
          <a:lstStyle/>
          <a:p>
            <a:pPr marL="0" indent="0" algn="l">
              <a:lnSpc>
                <a:spcPts val="3300"/>
              </a:lnSpc>
              <a:buNone/>
            </a:pPr>
            <a:r>
              <a:rPr lang="en-US" sz="2650" dirty="0">
                <a:solidFill>
                  <a:srgbClr val="FAEBEB"/>
                </a:solidFill>
                <a:latin typeface="Dela Gothic One" pitchFamily="34" charset="0"/>
                <a:ea typeface="Dela Gothic One" pitchFamily="34" charset="-122"/>
                <a:cs typeface="Dela Gothic One" pitchFamily="34" charset="-120"/>
              </a:rPr>
              <a:t>Use Case 4: Automatic Vehicle Navigation</a:t>
            </a:r>
            <a:endParaRPr lang="en-US" sz="2650" dirty="0"/>
          </a:p>
        </p:txBody>
      </p:sp>
      <p:sp>
        <p:nvSpPr>
          <p:cNvPr id="3" name="Text 1"/>
          <p:cNvSpPr/>
          <p:nvPr/>
        </p:nvSpPr>
        <p:spPr>
          <a:xfrm>
            <a:off x="450890" y="1086922"/>
            <a:ext cx="6707148" cy="412194"/>
          </a:xfrm>
          <a:prstGeom prst="rect">
            <a:avLst/>
          </a:prstGeom>
          <a:noFill/>
          <a:ln/>
        </p:spPr>
        <p:txBody>
          <a:bodyPr wrap="square" lIns="0" tIns="0" rIns="0" bIns="0" rtlCol="0" anchor="t"/>
          <a:lstStyle/>
          <a:p>
            <a:pPr marL="0" indent="0" algn="l">
              <a:lnSpc>
                <a:spcPts val="1600"/>
              </a:lnSpc>
              <a:buNone/>
            </a:pPr>
            <a:r>
              <a:rPr lang="en-US" sz="1000" dirty="0">
                <a:solidFill>
                  <a:srgbClr val="FFE5E5"/>
                </a:solidFill>
                <a:latin typeface="DM Sans" pitchFamily="34" charset="0"/>
                <a:ea typeface="DM Sans" pitchFamily="34" charset="-122"/>
                <a:cs typeface="DM Sans" pitchFamily="34" charset="-120"/>
              </a:rPr>
              <a:t>AI-based automatic vehicle navigation systems autonomously guide vehicles using integrated GPS, sensor data, and advanced mapping. This technology is revolutionising how we travel and explore new destinations.</a:t>
            </a:r>
            <a:endParaRPr lang="en-US" sz="1000" dirty="0"/>
          </a:p>
        </p:txBody>
      </p:sp>
      <p:sp>
        <p:nvSpPr>
          <p:cNvPr id="4" name="Text 2"/>
          <p:cNvSpPr/>
          <p:nvPr/>
        </p:nvSpPr>
        <p:spPr>
          <a:xfrm>
            <a:off x="450890" y="1627942"/>
            <a:ext cx="2034064" cy="254198"/>
          </a:xfrm>
          <a:prstGeom prst="rect">
            <a:avLst/>
          </a:prstGeom>
          <a:noFill/>
          <a:ln/>
        </p:spPr>
        <p:txBody>
          <a:bodyPr wrap="none" lIns="0" tIns="0" rIns="0" bIns="0" rtlCol="0" anchor="t"/>
          <a:lstStyle/>
          <a:p>
            <a:pPr marL="0" indent="0" algn="l">
              <a:lnSpc>
                <a:spcPts val="2000"/>
              </a:lnSpc>
              <a:buNone/>
            </a:pPr>
            <a:r>
              <a:rPr lang="en-US" sz="1600" dirty="0">
                <a:solidFill>
                  <a:srgbClr val="FAEBEB"/>
                </a:solidFill>
                <a:latin typeface="Dela Gothic One" pitchFamily="34" charset="0"/>
                <a:ea typeface="Dela Gothic One" pitchFamily="34" charset="-122"/>
                <a:cs typeface="Dela Gothic One" pitchFamily="34" charset="-120"/>
              </a:rPr>
              <a:t>Objectives:</a:t>
            </a:r>
            <a:endParaRPr lang="en-US" sz="1600" dirty="0"/>
          </a:p>
        </p:txBody>
      </p:sp>
      <p:sp>
        <p:nvSpPr>
          <p:cNvPr id="5" name="Text 3"/>
          <p:cNvSpPr/>
          <p:nvPr/>
        </p:nvSpPr>
        <p:spPr>
          <a:xfrm>
            <a:off x="450890" y="2010966"/>
            <a:ext cx="6707148" cy="20609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Significantly improve road safety and minimise driver fatigue.</a:t>
            </a:r>
            <a:endParaRPr lang="en-US" sz="1000" dirty="0"/>
          </a:p>
        </p:txBody>
      </p:sp>
      <p:sp>
        <p:nvSpPr>
          <p:cNvPr id="6" name="Text 4"/>
          <p:cNvSpPr/>
          <p:nvPr/>
        </p:nvSpPr>
        <p:spPr>
          <a:xfrm>
            <a:off x="450890" y="2262068"/>
            <a:ext cx="6707148" cy="20609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Enable the deployment of autonomous and semi-autonomous tourism vehicles.</a:t>
            </a:r>
            <a:endParaRPr lang="en-US" sz="1000" dirty="0"/>
          </a:p>
        </p:txBody>
      </p:sp>
      <p:sp>
        <p:nvSpPr>
          <p:cNvPr id="7" name="Text 5"/>
          <p:cNvSpPr/>
          <p:nvPr/>
        </p:nvSpPr>
        <p:spPr>
          <a:xfrm>
            <a:off x="450890" y="2513171"/>
            <a:ext cx="6707148" cy="20609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Provide invaluable assistance to travellers navigating unfamiliar terrains.</a:t>
            </a:r>
            <a:endParaRPr lang="en-US" sz="1000" dirty="0"/>
          </a:p>
        </p:txBody>
      </p:sp>
      <p:pic>
        <p:nvPicPr>
          <p:cNvPr id="8" name="Image 0" descr="preencoded.png"/>
          <p:cNvPicPr>
            <a:picLocks noChangeAspect="1"/>
          </p:cNvPicPr>
          <p:nvPr/>
        </p:nvPicPr>
        <p:blipFill>
          <a:blip r:embed="rId3"/>
          <a:stretch>
            <a:fillRect/>
          </a:stretch>
        </p:blipFill>
        <p:spPr>
          <a:xfrm>
            <a:off x="7479983" y="1115973"/>
            <a:ext cx="6707148" cy="6707148"/>
          </a:xfrm>
          <a:prstGeom prst="rect">
            <a:avLst/>
          </a:prstGeom>
        </p:spPr>
      </p:pic>
      <p:sp>
        <p:nvSpPr>
          <p:cNvPr id="9" name="Text 6"/>
          <p:cNvSpPr/>
          <p:nvPr/>
        </p:nvSpPr>
        <p:spPr>
          <a:xfrm>
            <a:off x="7479983" y="7968020"/>
            <a:ext cx="2050256" cy="254198"/>
          </a:xfrm>
          <a:prstGeom prst="rect">
            <a:avLst/>
          </a:prstGeom>
          <a:noFill/>
          <a:ln/>
        </p:spPr>
        <p:txBody>
          <a:bodyPr wrap="none" lIns="0" tIns="0" rIns="0" bIns="0" rtlCol="0" anchor="t"/>
          <a:lstStyle/>
          <a:p>
            <a:pPr marL="0" indent="0" algn="l">
              <a:lnSpc>
                <a:spcPts val="2000"/>
              </a:lnSpc>
              <a:buNone/>
            </a:pPr>
            <a:r>
              <a:rPr lang="en-US" sz="1600" dirty="0">
                <a:solidFill>
                  <a:srgbClr val="FAEBEB"/>
                </a:solidFill>
                <a:latin typeface="Dela Gothic One" pitchFamily="34" charset="0"/>
                <a:ea typeface="Dela Gothic One" pitchFamily="34" charset="-122"/>
                <a:cs typeface="Dela Gothic One" pitchFamily="34" charset="-120"/>
              </a:rPr>
              <a:t>Core Algorithms:</a:t>
            </a:r>
            <a:endParaRPr lang="en-US" sz="1600" dirty="0"/>
          </a:p>
        </p:txBody>
      </p:sp>
      <p:sp>
        <p:nvSpPr>
          <p:cNvPr id="10" name="Text 7"/>
          <p:cNvSpPr/>
          <p:nvPr/>
        </p:nvSpPr>
        <p:spPr>
          <a:xfrm>
            <a:off x="7479983" y="8351044"/>
            <a:ext cx="6707148" cy="20609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Computer Vision for object and lane detection.</a:t>
            </a:r>
            <a:endParaRPr lang="en-US" sz="1000" dirty="0"/>
          </a:p>
        </p:txBody>
      </p:sp>
      <p:sp>
        <p:nvSpPr>
          <p:cNvPr id="11" name="Text 8"/>
          <p:cNvSpPr/>
          <p:nvPr/>
        </p:nvSpPr>
        <p:spPr>
          <a:xfrm>
            <a:off x="7479983" y="8602147"/>
            <a:ext cx="6707148" cy="20609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Deep Reinforcement Learning for decision-making.</a:t>
            </a:r>
            <a:endParaRPr lang="en-US" sz="1000" dirty="0"/>
          </a:p>
        </p:txBody>
      </p:sp>
      <p:sp>
        <p:nvSpPr>
          <p:cNvPr id="12" name="Text 9"/>
          <p:cNvSpPr/>
          <p:nvPr/>
        </p:nvSpPr>
        <p:spPr>
          <a:xfrm>
            <a:off x="7479983" y="8853249"/>
            <a:ext cx="6707148" cy="206097"/>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SLAM (Simultaneous Localisation and Mapping) for environmental awareness.</a:t>
            </a:r>
            <a:endParaRPr lang="en-US" sz="1000" dirty="0"/>
          </a:p>
        </p:txBody>
      </p:sp>
      <p:sp>
        <p:nvSpPr>
          <p:cNvPr id="13" name="Text 10"/>
          <p:cNvSpPr/>
          <p:nvPr/>
        </p:nvSpPr>
        <p:spPr>
          <a:xfrm>
            <a:off x="450890" y="9249251"/>
            <a:ext cx="13728621" cy="206097"/>
          </a:xfrm>
          <a:prstGeom prst="rect">
            <a:avLst/>
          </a:prstGeom>
          <a:noFill/>
          <a:ln/>
        </p:spPr>
        <p:txBody>
          <a:bodyPr wrap="none" lIns="0" tIns="0" rIns="0" bIns="0" rtlCol="0" anchor="t"/>
          <a:lstStyle/>
          <a:p>
            <a:pPr marL="0" indent="0" algn="l">
              <a:lnSpc>
                <a:spcPts val="1600"/>
              </a:lnSpc>
              <a:buNone/>
            </a:pPr>
            <a:r>
              <a:rPr lang="en-US" sz="1000" dirty="0">
                <a:solidFill>
                  <a:srgbClr val="FFE5E5"/>
                </a:solidFill>
                <a:latin typeface="DM Sans" pitchFamily="34" charset="0"/>
                <a:ea typeface="DM Sans" pitchFamily="34" charset="-122"/>
                <a:cs typeface="DM Sans" pitchFamily="34" charset="-120"/>
              </a:rPr>
              <a:t>Applications include self-driving tourist buses, smart maps, and robotic guides in various travel hubs, leading to safer, smoother, and more accessible travel experiences.</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450175" y="353616"/>
            <a:ext cx="8310562" cy="423029"/>
          </a:xfrm>
          <a:prstGeom prst="rect">
            <a:avLst/>
          </a:prstGeom>
          <a:noFill/>
          <a:ln/>
        </p:spPr>
        <p:txBody>
          <a:bodyPr wrap="none" lIns="0" tIns="0" rIns="0" bIns="0" rtlCol="0" anchor="t"/>
          <a:lstStyle/>
          <a:p>
            <a:pPr marL="0" indent="0" algn="l">
              <a:lnSpc>
                <a:spcPts val="3300"/>
              </a:lnSpc>
              <a:buNone/>
            </a:pPr>
            <a:r>
              <a:rPr lang="en-US" sz="2650" dirty="0">
                <a:solidFill>
                  <a:srgbClr val="FAEBEB"/>
                </a:solidFill>
                <a:latin typeface="Dela Gothic One" pitchFamily="34" charset="0"/>
                <a:ea typeface="Dela Gothic One" pitchFamily="34" charset="-122"/>
                <a:cs typeface="Dela Gothic One" pitchFamily="34" charset="-120"/>
              </a:rPr>
              <a:t>Use Case 5: Safety and Accident Analysis</a:t>
            </a:r>
            <a:endParaRPr lang="en-US" sz="2650" dirty="0"/>
          </a:p>
        </p:txBody>
      </p:sp>
      <p:sp>
        <p:nvSpPr>
          <p:cNvPr id="3" name="Text 1"/>
          <p:cNvSpPr/>
          <p:nvPr/>
        </p:nvSpPr>
        <p:spPr>
          <a:xfrm>
            <a:off x="450175" y="1085255"/>
            <a:ext cx="7410212" cy="411480"/>
          </a:xfrm>
          <a:prstGeom prst="rect">
            <a:avLst/>
          </a:prstGeom>
          <a:noFill/>
          <a:ln/>
        </p:spPr>
        <p:txBody>
          <a:bodyPr wrap="square" lIns="0" tIns="0" rIns="0" bIns="0" rtlCol="0" anchor="t"/>
          <a:lstStyle/>
          <a:p>
            <a:pPr marL="0" indent="0" algn="l">
              <a:lnSpc>
                <a:spcPts val="1600"/>
              </a:lnSpc>
              <a:buNone/>
            </a:pPr>
            <a:r>
              <a:rPr lang="en-US" sz="1000" dirty="0">
                <a:solidFill>
                  <a:srgbClr val="FFE5E5"/>
                </a:solidFill>
                <a:latin typeface="DM Sans" pitchFamily="34" charset="0"/>
                <a:ea typeface="DM Sans" pitchFamily="34" charset="-122"/>
                <a:cs typeface="DM Sans" pitchFamily="34" charset="-120"/>
              </a:rPr>
              <a:t>This system focuses on predicting and analysing accidents to cultivate safer travel environments. By leveraging vast datasets, it aims to prevent incidents before they occur and improve response mechanisms.</a:t>
            </a:r>
            <a:endParaRPr lang="en-US" sz="1000" dirty="0"/>
          </a:p>
        </p:txBody>
      </p:sp>
      <p:sp>
        <p:nvSpPr>
          <p:cNvPr id="4" name="Text 2"/>
          <p:cNvSpPr/>
          <p:nvPr/>
        </p:nvSpPr>
        <p:spPr>
          <a:xfrm>
            <a:off x="450175" y="1625322"/>
            <a:ext cx="2030849" cy="253841"/>
          </a:xfrm>
          <a:prstGeom prst="rect">
            <a:avLst/>
          </a:prstGeom>
          <a:noFill/>
          <a:ln/>
        </p:spPr>
        <p:txBody>
          <a:bodyPr wrap="none" lIns="0" tIns="0" rIns="0" bIns="0" rtlCol="0" anchor="t"/>
          <a:lstStyle/>
          <a:p>
            <a:pPr marL="0" indent="0" algn="l">
              <a:lnSpc>
                <a:spcPts val="1950"/>
              </a:lnSpc>
              <a:buNone/>
            </a:pPr>
            <a:r>
              <a:rPr lang="en-US" sz="1550" dirty="0">
                <a:solidFill>
                  <a:srgbClr val="FAEBEB"/>
                </a:solidFill>
                <a:latin typeface="Dela Gothic One" pitchFamily="34" charset="0"/>
                <a:ea typeface="Dela Gothic One" pitchFamily="34" charset="-122"/>
                <a:cs typeface="Dela Gothic One" pitchFamily="34" charset="-120"/>
              </a:rPr>
              <a:t>Objectives:</a:t>
            </a:r>
            <a:endParaRPr lang="en-US" sz="1550" dirty="0"/>
          </a:p>
        </p:txBody>
      </p:sp>
      <p:sp>
        <p:nvSpPr>
          <p:cNvPr id="5" name="Text 3"/>
          <p:cNvSpPr/>
          <p:nvPr/>
        </p:nvSpPr>
        <p:spPr>
          <a:xfrm>
            <a:off x="450175" y="2007751"/>
            <a:ext cx="7410212" cy="20574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Identify and mitigate risk zones to prevent accidents effectively.</a:t>
            </a:r>
            <a:endParaRPr lang="en-US" sz="1000" dirty="0"/>
          </a:p>
        </p:txBody>
      </p:sp>
      <p:sp>
        <p:nvSpPr>
          <p:cNvPr id="6" name="Text 4"/>
          <p:cNvSpPr/>
          <p:nvPr/>
        </p:nvSpPr>
        <p:spPr>
          <a:xfrm>
            <a:off x="450175" y="2258497"/>
            <a:ext cx="7410212" cy="20574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Reduce both human casualties and economic losses from incidents.</a:t>
            </a:r>
            <a:endParaRPr lang="en-US" sz="1000" dirty="0"/>
          </a:p>
        </p:txBody>
      </p:sp>
      <p:sp>
        <p:nvSpPr>
          <p:cNvPr id="7" name="Text 5"/>
          <p:cNvSpPr/>
          <p:nvPr/>
        </p:nvSpPr>
        <p:spPr>
          <a:xfrm>
            <a:off x="450175" y="2509242"/>
            <a:ext cx="7410212" cy="20574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Inform policymaking and facilitate infrastructure improvements.</a:t>
            </a:r>
            <a:endParaRPr lang="en-US" sz="1000" dirty="0"/>
          </a:p>
        </p:txBody>
      </p:sp>
      <p:pic>
        <p:nvPicPr>
          <p:cNvPr id="8" name="Image 0" descr="preencoded.png"/>
          <p:cNvPicPr>
            <a:picLocks noChangeAspect="1"/>
          </p:cNvPicPr>
          <p:nvPr/>
        </p:nvPicPr>
        <p:blipFill>
          <a:blip r:embed="rId3"/>
          <a:stretch>
            <a:fillRect/>
          </a:stretch>
        </p:blipFill>
        <p:spPr>
          <a:xfrm>
            <a:off x="8181856" y="1114187"/>
            <a:ext cx="6005870" cy="6005870"/>
          </a:xfrm>
          <a:prstGeom prst="rect">
            <a:avLst/>
          </a:prstGeom>
        </p:spPr>
      </p:pic>
      <p:sp>
        <p:nvSpPr>
          <p:cNvPr id="9" name="Text 6"/>
          <p:cNvSpPr/>
          <p:nvPr/>
        </p:nvSpPr>
        <p:spPr>
          <a:xfrm>
            <a:off x="8181856" y="7264718"/>
            <a:ext cx="2030849" cy="253841"/>
          </a:xfrm>
          <a:prstGeom prst="rect">
            <a:avLst/>
          </a:prstGeom>
          <a:noFill/>
          <a:ln/>
        </p:spPr>
        <p:txBody>
          <a:bodyPr wrap="none" lIns="0" tIns="0" rIns="0" bIns="0" rtlCol="0" anchor="t"/>
          <a:lstStyle/>
          <a:p>
            <a:pPr marL="0" indent="0" algn="l">
              <a:lnSpc>
                <a:spcPts val="1950"/>
              </a:lnSpc>
              <a:buNone/>
            </a:pPr>
            <a:r>
              <a:rPr lang="en-US" sz="1550" dirty="0">
                <a:solidFill>
                  <a:srgbClr val="FAEBEB"/>
                </a:solidFill>
                <a:latin typeface="Dela Gothic One" pitchFamily="34" charset="0"/>
                <a:ea typeface="Dela Gothic One" pitchFamily="34" charset="-122"/>
                <a:cs typeface="Dela Gothic One" pitchFamily="34" charset="-120"/>
              </a:rPr>
              <a:t>Data &amp; Models:</a:t>
            </a:r>
            <a:endParaRPr lang="en-US" sz="1550" dirty="0"/>
          </a:p>
        </p:txBody>
      </p:sp>
      <p:sp>
        <p:nvSpPr>
          <p:cNvPr id="10" name="Text 7"/>
          <p:cNvSpPr/>
          <p:nvPr/>
        </p:nvSpPr>
        <p:spPr>
          <a:xfrm>
            <a:off x="8181856" y="7647146"/>
            <a:ext cx="6005870" cy="20574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Historical accident data, road conditions, and traffic flows.</a:t>
            </a:r>
            <a:endParaRPr lang="en-US" sz="1000" dirty="0"/>
          </a:p>
        </p:txBody>
      </p:sp>
      <p:sp>
        <p:nvSpPr>
          <p:cNvPr id="11" name="Text 8"/>
          <p:cNvSpPr/>
          <p:nvPr/>
        </p:nvSpPr>
        <p:spPr>
          <a:xfrm>
            <a:off x="8181856" y="7897892"/>
            <a:ext cx="6005870" cy="20574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Driver behaviour analysis (speed, fatigue) and environmental factors.</a:t>
            </a:r>
            <a:endParaRPr lang="en-US" sz="1000" dirty="0"/>
          </a:p>
        </p:txBody>
      </p:sp>
      <p:sp>
        <p:nvSpPr>
          <p:cNvPr id="12" name="Text 9"/>
          <p:cNvSpPr/>
          <p:nvPr/>
        </p:nvSpPr>
        <p:spPr>
          <a:xfrm>
            <a:off x="8181856" y="8148638"/>
            <a:ext cx="6005870" cy="20574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Classification Models (Logistic Regression, Decision Tree) for prediction.</a:t>
            </a:r>
            <a:endParaRPr lang="en-US" sz="1000" dirty="0"/>
          </a:p>
        </p:txBody>
      </p:sp>
      <p:sp>
        <p:nvSpPr>
          <p:cNvPr id="13" name="Text 10"/>
          <p:cNvSpPr/>
          <p:nvPr/>
        </p:nvSpPr>
        <p:spPr>
          <a:xfrm>
            <a:off x="8181856" y="8399383"/>
            <a:ext cx="6005870" cy="205740"/>
          </a:xfrm>
          <a:prstGeom prst="rect">
            <a:avLst/>
          </a:prstGeom>
          <a:noFill/>
          <a:ln/>
        </p:spPr>
        <p:txBody>
          <a:bodyPr wrap="none" lIns="0" tIns="0" rIns="0" bIns="0" rtlCol="0" anchor="t"/>
          <a:lstStyle/>
          <a:p>
            <a:pPr marL="342900" indent="-342900" algn="l">
              <a:lnSpc>
                <a:spcPts val="1600"/>
              </a:lnSpc>
              <a:buSzPct val="100000"/>
              <a:buChar char="•"/>
            </a:pPr>
            <a:r>
              <a:rPr lang="en-US" sz="1000" dirty="0">
                <a:solidFill>
                  <a:srgbClr val="FFE5E5"/>
                </a:solidFill>
                <a:latin typeface="DM Sans" pitchFamily="34" charset="0"/>
                <a:ea typeface="DM Sans" pitchFamily="34" charset="-122"/>
                <a:cs typeface="DM Sans" pitchFamily="34" charset="-120"/>
              </a:rPr>
              <a:t>Neural Networks for advanced accident forecasting.</a:t>
            </a:r>
            <a:endParaRPr lang="en-US" sz="1000" dirty="0"/>
          </a:p>
        </p:txBody>
      </p:sp>
      <p:sp>
        <p:nvSpPr>
          <p:cNvPr id="14" name="Text 11"/>
          <p:cNvSpPr/>
          <p:nvPr/>
        </p:nvSpPr>
        <p:spPr>
          <a:xfrm>
            <a:off x="450175" y="8794790"/>
            <a:ext cx="13730049" cy="205740"/>
          </a:xfrm>
          <a:prstGeom prst="rect">
            <a:avLst/>
          </a:prstGeom>
          <a:noFill/>
          <a:ln/>
        </p:spPr>
        <p:txBody>
          <a:bodyPr wrap="none" lIns="0" tIns="0" rIns="0" bIns="0" rtlCol="0" anchor="t"/>
          <a:lstStyle/>
          <a:p>
            <a:pPr marL="0" indent="0" algn="l">
              <a:lnSpc>
                <a:spcPts val="1600"/>
              </a:lnSpc>
              <a:buNone/>
            </a:pPr>
            <a:r>
              <a:rPr lang="en-US" sz="1000" dirty="0">
                <a:solidFill>
                  <a:srgbClr val="FFE5E5"/>
                </a:solidFill>
                <a:latin typeface="DM Sans" pitchFamily="34" charset="0"/>
                <a:ea typeface="DM Sans" pitchFamily="34" charset="-122"/>
                <a:cs typeface="DM Sans" pitchFamily="34" charset="-120"/>
              </a:rPr>
              <a:t>Government transport departments, insurance agencies, and tourism transport management greatly benefit from this, leading to fewer accidents, safer road networks, and enhanced emergency response capabilities.</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20923" y="566380"/>
            <a:ext cx="8819317" cy="541972"/>
          </a:xfrm>
          <a:prstGeom prst="rect">
            <a:avLst/>
          </a:prstGeom>
          <a:noFill/>
          <a:ln/>
        </p:spPr>
        <p:txBody>
          <a:bodyPr wrap="none" lIns="0" tIns="0" rIns="0" bIns="0" rtlCol="0" anchor="t"/>
          <a:lstStyle/>
          <a:p>
            <a:pPr marL="0" indent="0" algn="l">
              <a:lnSpc>
                <a:spcPts val="4250"/>
              </a:lnSpc>
              <a:buNone/>
            </a:pPr>
            <a:r>
              <a:rPr lang="en-US" sz="3400" dirty="0">
                <a:solidFill>
                  <a:srgbClr val="FAEBEB"/>
                </a:solidFill>
                <a:latin typeface="Dela Gothic One" pitchFamily="34" charset="0"/>
                <a:ea typeface="Dela Gothic One" pitchFamily="34" charset="-122"/>
                <a:cs typeface="Dela Gothic One" pitchFamily="34" charset="-120"/>
              </a:rPr>
              <a:t>A Glimpse into the Future of Travel</a:t>
            </a:r>
            <a:endParaRPr lang="en-US" sz="3400" dirty="0"/>
          </a:p>
        </p:txBody>
      </p:sp>
      <p:sp>
        <p:nvSpPr>
          <p:cNvPr id="3" name="Text 1"/>
          <p:cNvSpPr/>
          <p:nvPr/>
        </p:nvSpPr>
        <p:spPr>
          <a:xfrm>
            <a:off x="720923" y="1520309"/>
            <a:ext cx="13188553" cy="659130"/>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The integration of AI and data analytics into the travel and tourism sector is fundamentally transforming the industry, driving unparalleled improvements in efficiency, safety, and customer satisfaction.</a:t>
            </a:r>
            <a:endParaRPr lang="en-US" sz="1600" dirty="0"/>
          </a:p>
        </p:txBody>
      </p:sp>
      <p:sp>
        <p:nvSpPr>
          <p:cNvPr id="4" name="Text 2"/>
          <p:cNvSpPr/>
          <p:nvPr/>
        </p:nvSpPr>
        <p:spPr>
          <a:xfrm>
            <a:off x="1371124" y="2927152"/>
            <a:ext cx="3327083" cy="338733"/>
          </a:xfrm>
          <a:prstGeom prst="rect">
            <a:avLst/>
          </a:prstGeom>
          <a:noFill/>
          <a:ln/>
        </p:spPr>
        <p:txBody>
          <a:bodyPr wrap="none" lIns="0" tIns="0" rIns="0" bIns="0" rtlCol="0" anchor="t"/>
          <a:lstStyle/>
          <a:p>
            <a:pPr marL="0" indent="0" algn="r">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Sustainable Tourism</a:t>
            </a:r>
            <a:endParaRPr lang="en-US" sz="2100" dirty="0"/>
          </a:p>
        </p:txBody>
      </p:sp>
      <p:sp>
        <p:nvSpPr>
          <p:cNvPr id="5" name="Text 3"/>
          <p:cNvSpPr/>
          <p:nvPr/>
        </p:nvSpPr>
        <p:spPr>
          <a:xfrm>
            <a:off x="720923" y="3389471"/>
            <a:ext cx="3977283" cy="659130"/>
          </a:xfrm>
          <a:prstGeom prst="rect">
            <a:avLst/>
          </a:prstGeom>
          <a:noFill/>
          <a:ln/>
        </p:spPr>
        <p:txBody>
          <a:bodyPr wrap="square" lIns="0" tIns="0" rIns="0" bIns="0" rtlCol="0" anchor="t"/>
          <a:lstStyle/>
          <a:p>
            <a:pPr marL="0" indent="0" algn="r">
              <a:lnSpc>
                <a:spcPts val="2550"/>
              </a:lnSpc>
              <a:buNone/>
            </a:pPr>
            <a:r>
              <a:rPr lang="en-US" sz="1600" dirty="0">
                <a:solidFill>
                  <a:srgbClr val="FFE5E5"/>
                </a:solidFill>
                <a:latin typeface="DM Sans" pitchFamily="34" charset="0"/>
                <a:ea typeface="DM Sans" pitchFamily="34" charset="-122"/>
                <a:cs typeface="DM Sans" pitchFamily="34" charset="-120"/>
              </a:rPr>
              <a:t>AI-driven solutions support eco-friendly practices and resource management.</a:t>
            </a:r>
            <a:endParaRPr lang="en-US" sz="1600" dirty="0"/>
          </a:p>
        </p:txBody>
      </p:sp>
      <p:pic>
        <p:nvPicPr>
          <p:cNvPr id="6" name="Image 0" descr="preencoded.png"/>
          <p:cNvPicPr>
            <a:picLocks noChangeAspect="1"/>
          </p:cNvPicPr>
          <p:nvPr/>
        </p:nvPicPr>
        <p:blipFill>
          <a:blip r:embed="rId3"/>
          <a:stretch>
            <a:fillRect/>
          </a:stretch>
        </p:blipFill>
        <p:spPr>
          <a:xfrm>
            <a:off x="5007173" y="2411135"/>
            <a:ext cx="4615934" cy="4615934"/>
          </a:xfrm>
          <a:prstGeom prst="rect">
            <a:avLst/>
          </a:prstGeom>
        </p:spPr>
      </p:pic>
      <p:pic>
        <p:nvPicPr>
          <p:cNvPr id="7"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32029" y="3243084"/>
            <a:ext cx="308134" cy="308134"/>
          </a:xfrm>
          <a:prstGeom prst="rect">
            <a:avLst/>
          </a:prstGeom>
        </p:spPr>
      </p:pic>
      <p:sp>
        <p:nvSpPr>
          <p:cNvPr id="8" name="Text 4"/>
          <p:cNvSpPr/>
          <p:nvPr/>
        </p:nvSpPr>
        <p:spPr>
          <a:xfrm>
            <a:off x="9932075" y="2927152"/>
            <a:ext cx="2980968" cy="338733"/>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Smart City Growth</a:t>
            </a:r>
            <a:endParaRPr lang="en-US" sz="2100" dirty="0"/>
          </a:p>
        </p:txBody>
      </p:sp>
      <p:sp>
        <p:nvSpPr>
          <p:cNvPr id="9" name="Text 5"/>
          <p:cNvSpPr/>
          <p:nvPr/>
        </p:nvSpPr>
        <p:spPr>
          <a:xfrm>
            <a:off x="9932075" y="3389471"/>
            <a:ext cx="3977402" cy="659130"/>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Enhanced urban mobility and seamless integration of transport systems.</a:t>
            </a:r>
            <a:endParaRPr lang="en-US" sz="1600" dirty="0"/>
          </a:p>
        </p:txBody>
      </p:sp>
      <p:pic>
        <p:nvPicPr>
          <p:cNvPr id="10" name="Image 2" descr="preencoded.png"/>
          <p:cNvPicPr>
            <a:picLocks noChangeAspect="1"/>
          </p:cNvPicPr>
          <p:nvPr/>
        </p:nvPicPr>
        <p:blipFill>
          <a:blip r:embed="rId6"/>
          <a:stretch>
            <a:fillRect/>
          </a:stretch>
        </p:blipFill>
        <p:spPr>
          <a:xfrm>
            <a:off x="5007173" y="2411135"/>
            <a:ext cx="4615934" cy="4615934"/>
          </a:xfrm>
          <a:prstGeom prst="rect">
            <a:avLst/>
          </a:prstGeom>
        </p:spPr>
      </p:pic>
      <p:pic>
        <p:nvPicPr>
          <p:cNvPr id="11"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482786" y="3635990"/>
            <a:ext cx="308134" cy="308134"/>
          </a:xfrm>
          <a:prstGeom prst="rect">
            <a:avLst/>
          </a:prstGeom>
        </p:spPr>
      </p:pic>
      <p:sp>
        <p:nvSpPr>
          <p:cNvPr id="12" name="Text 6"/>
          <p:cNvSpPr/>
          <p:nvPr/>
        </p:nvSpPr>
        <p:spPr>
          <a:xfrm>
            <a:off x="9932075" y="5389602"/>
            <a:ext cx="3823335" cy="338733"/>
          </a:xfrm>
          <a:prstGeom prst="rect">
            <a:avLst/>
          </a:prstGeom>
          <a:noFill/>
          <a:ln/>
        </p:spPr>
        <p:txBody>
          <a:bodyPr wrap="none" lIns="0" tIns="0" rIns="0" bIns="0" rtlCol="0" anchor="t"/>
          <a:lstStyle/>
          <a:p>
            <a:pPr marL="0" indent="0" algn="l">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Innovative Experiences</a:t>
            </a:r>
            <a:endParaRPr lang="en-US" sz="2100" dirty="0"/>
          </a:p>
        </p:txBody>
      </p:sp>
      <p:sp>
        <p:nvSpPr>
          <p:cNvPr id="13" name="Text 7"/>
          <p:cNvSpPr/>
          <p:nvPr/>
        </p:nvSpPr>
        <p:spPr>
          <a:xfrm>
            <a:off x="9932075" y="5851922"/>
            <a:ext cx="3977402" cy="659130"/>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Personalised and cutting-edge travel adventures for all.</a:t>
            </a:r>
            <a:endParaRPr lang="en-US" sz="1600" dirty="0"/>
          </a:p>
        </p:txBody>
      </p:sp>
      <p:pic>
        <p:nvPicPr>
          <p:cNvPr id="14" name="Image 4" descr="preencoded.png"/>
          <p:cNvPicPr>
            <a:picLocks noChangeAspect="1"/>
          </p:cNvPicPr>
          <p:nvPr/>
        </p:nvPicPr>
        <p:blipFill>
          <a:blip r:embed="rId9"/>
          <a:stretch>
            <a:fillRect/>
          </a:stretch>
        </p:blipFill>
        <p:spPr>
          <a:xfrm>
            <a:off x="5007173" y="2411135"/>
            <a:ext cx="4615934" cy="4615934"/>
          </a:xfrm>
          <a:prstGeom prst="rect">
            <a:avLst/>
          </a:prstGeom>
        </p:spPr>
      </p:pic>
      <p:pic>
        <p:nvPicPr>
          <p:cNvPr id="15"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089880" y="5886748"/>
            <a:ext cx="308134" cy="308134"/>
          </a:xfrm>
          <a:prstGeom prst="rect">
            <a:avLst/>
          </a:prstGeom>
        </p:spPr>
      </p:pic>
      <p:sp>
        <p:nvSpPr>
          <p:cNvPr id="16" name="Text 8"/>
          <p:cNvSpPr/>
          <p:nvPr/>
        </p:nvSpPr>
        <p:spPr>
          <a:xfrm>
            <a:off x="1725692" y="5389602"/>
            <a:ext cx="2972514" cy="338733"/>
          </a:xfrm>
          <a:prstGeom prst="rect">
            <a:avLst/>
          </a:prstGeom>
          <a:noFill/>
          <a:ln/>
        </p:spPr>
        <p:txBody>
          <a:bodyPr wrap="none" lIns="0" tIns="0" rIns="0" bIns="0" rtlCol="0" anchor="t"/>
          <a:lstStyle/>
          <a:p>
            <a:pPr marL="0" indent="0" algn="r">
              <a:lnSpc>
                <a:spcPts val="2650"/>
              </a:lnSpc>
              <a:buNone/>
            </a:pPr>
            <a:r>
              <a:rPr lang="en-US" sz="2100" dirty="0">
                <a:solidFill>
                  <a:srgbClr val="FFE5E5"/>
                </a:solidFill>
                <a:latin typeface="Dela Gothic One" pitchFamily="34" charset="0"/>
                <a:ea typeface="Dela Gothic One" pitchFamily="34" charset="-122"/>
                <a:cs typeface="Dela Gothic One" pitchFamily="34" charset="-120"/>
              </a:rPr>
              <a:t>Customer-Centric</a:t>
            </a:r>
            <a:endParaRPr lang="en-US" sz="2100" dirty="0"/>
          </a:p>
        </p:txBody>
      </p:sp>
      <p:sp>
        <p:nvSpPr>
          <p:cNvPr id="17" name="Text 9"/>
          <p:cNvSpPr/>
          <p:nvPr/>
        </p:nvSpPr>
        <p:spPr>
          <a:xfrm>
            <a:off x="720923" y="5851922"/>
            <a:ext cx="3977283" cy="659130"/>
          </a:xfrm>
          <a:prstGeom prst="rect">
            <a:avLst/>
          </a:prstGeom>
          <a:noFill/>
          <a:ln/>
        </p:spPr>
        <p:txBody>
          <a:bodyPr wrap="square" lIns="0" tIns="0" rIns="0" bIns="0" rtlCol="0" anchor="t"/>
          <a:lstStyle/>
          <a:p>
            <a:pPr marL="0" indent="0" algn="r">
              <a:lnSpc>
                <a:spcPts val="2550"/>
              </a:lnSpc>
              <a:buNone/>
            </a:pPr>
            <a:r>
              <a:rPr lang="en-US" sz="1600" dirty="0">
                <a:solidFill>
                  <a:srgbClr val="FFE5E5"/>
                </a:solidFill>
                <a:latin typeface="DM Sans" pitchFamily="34" charset="0"/>
                <a:ea typeface="DM Sans" pitchFamily="34" charset="-122"/>
                <a:cs typeface="DM Sans" pitchFamily="34" charset="-120"/>
              </a:rPr>
              <a:t>Meeting evolving traveller needs with precision and care.</a:t>
            </a:r>
            <a:endParaRPr lang="en-US" sz="1600" dirty="0"/>
          </a:p>
        </p:txBody>
      </p:sp>
      <p:pic>
        <p:nvPicPr>
          <p:cNvPr id="18" name="Image 6" descr="preencoded.png"/>
          <p:cNvPicPr>
            <a:picLocks noChangeAspect="1"/>
          </p:cNvPicPr>
          <p:nvPr/>
        </p:nvPicPr>
        <p:blipFill>
          <a:blip r:embed="rId12"/>
          <a:stretch>
            <a:fillRect/>
          </a:stretch>
        </p:blipFill>
        <p:spPr>
          <a:xfrm>
            <a:off x="5007173" y="2411135"/>
            <a:ext cx="4615934" cy="4615934"/>
          </a:xfrm>
          <a:prstGeom prst="rect">
            <a:avLst/>
          </a:prstGeom>
        </p:spPr>
      </p:pic>
      <p:pic>
        <p:nvPicPr>
          <p:cNvPr id="19" name="Image 7" descr="preencoded.png"/>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39123" y="5493841"/>
            <a:ext cx="308134" cy="308134"/>
          </a:xfrm>
          <a:prstGeom prst="rect">
            <a:avLst/>
          </a:prstGeom>
        </p:spPr>
      </p:pic>
      <p:sp>
        <p:nvSpPr>
          <p:cNvPr id="20" name="Text 10"/>
          <p:cNvSpPr/>
          <p:nvPr/>
        </p:nvSpPr>
        <p:spPr>
          <a:xfrm>
            <a:off x="720923" y="7258764"/>
            <a:ext cx="13188553" cy="659130"/>
          </a:xfrm>
          <a:prstGeom prst="rect">
            <a:avLst/>
          </a:prstGeom>
          <a:noFill/>
          <a:ln/>
        </p:spPr>
        <p:txBody>
          <a:bodyPr wrap="square" lIns="0" tIns="0" rIns="0" bIns="0" rtlCol="0" anchor="t"/>
          <a:lstStyle/>
          <a:p>
            <a:pPr marL="0" indent="0" algn="l">
              <a:lnSpc>
                <a:spcPts val="2550"/>
              </a:lnSpc>
              <a:buNone/>
            </a:pPr>
            <a:r>
              <a:rPr lang="en-US" sz="1600" dirty="0">
                <a:solidFill>
                  <a:srgbClr val="FFE5E5"/>
                </a:solidFill>
                <a:latin typeface="DM Sans" pitchFamily="34" charset="0"/>
                <a:ea typeface="DM Sans" pitchFamily="34" charset="-122"/>
                <a:cs typeface="DM Sans" pitchFamily="34" charset="-120"/>
              </a:rPr>
              <a:t>The future promises further innovations, including AI-driven personalisation, autonomous travel planning, and eco-friendly route recommendations, all contributing to a more intelligent and enjoyable travel landscape.</a:t>
            </a:r>
            <a:endParaRPr lang="en-US" sz="1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65653" y="366593"/>
            <a:ext cx="6847999" cy="350163"/>
          </a:xfrm>
          <a:prstGeom prst="rect">
            <a:avLst/>
          </a:prstGeom>
          <a:noFill/>
          <a:ln/>
        </p:spPr>
        <p:txBody>
          <a:bodyPr wrap="none" lIns="0" tIns="0" rIns="0" bIns="0" rtlCol="0" anchor="t"/>
          <a:lstStyle/>
          <a:p>
            <a:pPr marL="0" indent="0" algn="l">
              <a:lnSpc>
                <a:spcPts val="2750"/>
              </a:lnSpc>
              <a:buNone/>
            </a:pPr>
            <a:r>
              <a:rPr lang="en-US" sz="2200" dirty="0">
                <a:solidFill>
                  <a:srgbClr val="FAEBEB"/>
                </a:solidFill>
                <a:latin typeface="Dela Gothic One" pitchFamily="34" charset="0"/>
                <a:ea typeface="Dela Gothic One" pitchFamily="34" charset="-122"/>
                <a:cs typeface="Dela Gothic One" pitchFamily="34" charset="-120"/>
              </a:rPr>
              <a:t>Tools &amp; Technologies Powering the Future</a:t>
            </a:r>
            <a:endParaRPr lang="en-US" sz="2200" dirty="0"/>
          </a:p>
        </p:txBody>
      </p:sp>
      <p:pic>
        <p:nvPicPr>
          <p:cNvPr id="3" name="Image 0" descr="preencoded.png"/>
          <p:cNvPicPr>
            <a:picLocks noChangeAspect="1"/>
          </p:cNvPicPr>
          <p:nvPr/>
        </p:nvPicPr>
        <p:blipFill>
          <a:blip r:embed="rId3"/>
          <a:stretch>
            <a:fillRect/>
          </a:stretch>
        </p:blipFill>
        <p:spPr>
          <a:xfrm>
            <a:off x="473273" y="1071682"/>
            <a:ext cx="2651641" cy="1596866"/>
          </a:xfrm>
          <a:prstGeom prst="rect">
            <a:avLst/>
          </a:prstGeom>
        </p:spPr>
      </p:pic>
      <p:pic>
        <p:nvPicPr>
          <p:cNvPr id="4" name="Image 1" descr="preencoded.png"/>
          <p:cNvPicPr>
            <a:picLocks noChangeAspect="1"/>
          </p:cNvPicPr>
          <p:nvPr/>
        </p:nvPicPr>
        <p:blipFill>
          <a:blip r:embed="rId4"/>
          <a:stretch>
            <a:fillRect/>
          </a:stretch>
        </p:blipFill>
        <p:spPr>
          <a:xfrm>
            <a:off x="3231356" y="1071682"/>
            <a:ext cx="2651641" cy="1596866"/>
          </a:xfrm>
          <a:prstGeom prst="rect">
            <a:avLst/>
          </a:prstGeom>
        </p:spPr>
      </p:pic>
      <p:pic>
        <p:nvPicPr>
          <p:cNvPr id="5" name="Image 2" descr="preencoded.png"/>
          <p:cNvPicPr>
            <a:picLocks noChangeAspect="1"/>
          </p:cNvPicPr>
          <p:nvPr/>
        </p:nvPicPr>
        <p:blipFill>
          <a:blip r:embed="rId5"/>
          <a:stretch>
            <a:fillRect/>
          </a:stretch>
        </p:blipFill>
        <p:spPr>
          <a:xfrm>
            <a:off x="5989439" y="1071682"/>
            <a:ext cx="2651641" cy="1596866"/>
          </a:xfrm>
          <a:prstGeom prst="rect">
            <a:avLst/>
          </a:prstGeom>
        </p:spPr>
      </p:pic>
      <p:pic>
        <p:nvPicPr>
          <p:cNvPr id="6" name="Image 3" descr="preencoded.png"/>
          <p:cNvPicPr>
            <a:picLocks noChangeAspect="1"/>
          </p:cNvPicPr>
          <p:nvPr/>
        </p:nvPicPr>
        <p:blipFill>
          <a:blip r:embed="rId6"/>
          <a:stretch>
            <a:fillRect/>
          </a:stretch>
        </p:blipFill>
        <p:spPr>
          <a:xfrm>
            <a:off x="8747522" y="1071682"/>
            <a:ext cx="2651641" cy="1596866"/>
          </a:xfrm>
          <a:prstGeom prst="rect">
            <a:avLst/>
          </a:prstGeom>
        </p:spPr>
      </p:pic>
      <p:pic>
        <p:nvPicPr>
          <p:cNvPr id="7" name="Image 4" descr="preencoded.png"/>
          <p:cNvPicPr>
            <a:picLocks noChangeAspect="1"/>
          </p:cNvPicPr>
          <p:nvPr/>
        </p:nvPicPr>
        <p:blipFill>
          <a:blip r:embed="rId7"/>
          <a:stretch>
            <a:fillRect/>
          </a:stretch>
        </p:blipFill>
        <p:spPr>
          <a:xfrm>
            <a:off x="11505605" y="1071682"/>
            <a:ext cx="2651641" cy="1596866"/>
          </a:xfrm>
          <a:prstGeom prst="rect">
            <a:avLst/>
          </a:prstGeom>
        </p:spPr>
      </p:pic>
      <p:pic>
        <p:nvPicPr>
          <p:cNvPr id="8" name="Image 5" descr="preencoded.png"/>
          <p:cNvPicPr>
            <a:picLocks noChangeAspect="1"/>
          </p:cNvPicPr>
          <p:nvPr/>
        </p:nvPicPr>
        <p:blipFill>
          <a:blip r:embed="rId8"/>
          <a:stretch>
            <a:fillRect/>
          </a:stretch>
        </p:blipFill>
        <p:spPr>
          <a:xfrm>
            <a:off x="473273" y="2774990"/>
            <a:ext cx="4490323" cy="1596866"/>
          </a:xfrm>
          <a:prstGeom prst="rect">
            <a:avLst/>
          </a:prstGeom>
        </p:spPr>
      </p:pic>
      <p:pic>
        <p:nvPicPr>
          <p:cNvPr id="9" name="Image 6" descr="preencoded.png"/>
          <p:cNvPicPr>
            <a:picLocks noChangeAspect="1"/>
          </p:cNvPicPr>
          <p:nvPr/>
        </p:nvPicPr>
        <p:blipFill>
          <a:blip r:embed="rId9"/>
          <a:stretch>
            <a:fillRect/>
          </a:stretch>
        </p:blipFill>
        <p:spPr>
          <a:xfrm>
            <a:off x="5070038" y="2774990"/>
            <a:ext cx="4490323" cy="1596866"/>
          </a:xfrm>
          <a:prstGeom prst="rect">
            <a:avLst/>
          </a:prstGeom>
        </p:spPr>
      </p:pic>
      <p:pic>
        <p:nvPicPr>
          <p:cNvPr id="10" name="Image 7" descr="preencoded.png"/>
          <p:cNvPicPr>
            <a:picLocks noChangeAspect="1"/>
          </p:cNvPicPr>
          <p:nvPr/>
        </p:nvPicPr>
        <p:blipFill>
          <a:blip r:embed="rId10"/>
          <a:stretch>
            <a:fillRect/>
          </a:stretch>
        </p:blipFill>
        <p:spPr>
          <a:xfrm>
            <a:off x="9666803" y="2774990"/>
            <a:ext cx="4490323" cy="1596866"/>
          </a:xfrm>
          <a:prstGeom prst="rect">
            <a:avLst/>
          </a:prstGeom>
        </p:spPr>
      </p:pic>
      <p:sp>
        <p:nvSpPr>
          <p:cNvPr id="11" name="Text 1"/>
          <p:cNvSpPr/>
          <p:nvPr/>
        </p:nvSpPr>
        <p:spPr>
          <a:xfrm>
            <a:off x="465653" y="4660225"/>
            <a:ext cx="3198138" cy="262652"/>
          </a:xfrm>
          <a:prstGeom prst="rect">
            <a:avLst/>
          </a:prstGeom>
          <a:noFill/>
          <a:ln/>
        </p:spPr>
        <p:txBody>
          <a:bodyPr wrap="none" lIns="0" tIns="0" rIns="0" bIns="0" rtlCol="0" anchor="t"/>
          <a:lstStyle/>
          <a:p>
            <a:pPr marL="0" indent="0" algn="l">
              <a:lnSpc>
                <a:spcPts val="2050"/>
              </a:lnSpc>
              <a:buNone/>
            </a:pPr>
            <a:r>
              <a:rPr lang="en-US" sz="1650" dirty="0">
                <a:solidFill>
                  <a:srgbClr val="FAEBEB"/>
                </a:solidFill>
                <a:latin typeface="Dela Gothic One" pitchFamily="34" charset="0"/>
                <a:ea typeface="Dela Gothic One" pitchFamily="34" charset="-122"/>
                <a:cs typeface="Dela Gothic One" pitchFamily="34" charset="-120"/>
              </a:rPr>
              <a:t>Programming Languages:</a:t>
            </a:r>
            <a:endParaRPr lang="en-US" sz="1650" dirty="0"/>
          </a:p>
        </p:txBody>
      </p:sp>
      <p:sp>
        <p:nvSpPr>
          <p:cNvPr id="12" name="Text 2"/>
          <p:cNvSpPr/>
          <p:nvPr/>
        </p:nvSpPr>
        <p:spPr>
          <a:xfrm>
            <a:off x="465653" y="5122426"/>
            <a:ext cx="13699093" cy="212884"/>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FFE5E5"/>
                </a:solidFill>
                <a:latin typeface="DM Sans" pitchFamily="34" charset="0"/>
                <a:ea typeface="DM Sans" pitchFamily="34" charset="-122"/>
                <a:cs typeface="DM Sans" pitchFamily="34" charset="-120"/>
              </a:rPr>
              <a:t>Python:</a:t>
            </a:r>
            <a:r>
              <a:rPr lang="en-US" sz="1000" dirty="0">
                <a:solidFill>
                  <a:srgbClr val="FFE5E5"/>
                </a:solidFill>
                <a:latin typeface="DM Sans" pitchFamily="34" charset="0"/>
                <a:ea typeface="DM Sans" pitchFamily="34" charset="-122"/>
                <a:cs typeface="DM Sans" pitchFamily="34" charset="-120"/>
              </a:rPr>
              <a:t> Versatile for AI development and data science.</a:t>
            </a:r>
            <a:endParaRPr lang="en-US" sz="1000" dirty="0"/>
          </a:p>
        </p:txBody>
      </p:sp>
      <p:sp>
        <p:nvSpPr>
          <p:cNvPr id="13" name="Text 3"/>
          <p:cNvSpPr/>
          <p:nvPr/>
        </p:nvSpPr>
        <p:spPr>
          <a:xfrm>
            <a:off x="465653" y="5381863"/>
            <a:ext cx="13699093" cy="212884"/>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FFE5E5"/>
                </a:solidFill>
                <a:latin typeface="DM Sans" pitchFamily="34" charset="0"/>
                <a:ea typeface="DM Sans" pitchFamily="34" charset="-122"/>
                <a:cs typeface="DM Sans" pitchFamily="34" charset="-120"/>
              </a:rPr>
              <a:t>R:</a:t>
            </a:r>
            <a:r>
              <a:rPr lang="en-US" sz="1000" dirty="0">
                <a:solidFill>
                  <a:srgbClr val="FFE5E5"/>
                </a:solidFill>
                <a:latin typeface="DM Sans" pitchFamily="34" charset="0"/>
                <a:ea typeface="DM Sans" pitchFamily="34" charset="-122"/>
                <a:cs typeface="DM Sans" pitchFamily="34" charset="-120"/>
              </a:rPr>
              <a:t> Specialised for statistical computing and graphics.</a:t>
            </a:r>
            <a:endParaRPr lang="en-US" sz="1000" dirty="0"/>
          </a:p>
        </p:txBody>
      </p:sp>
      <p:sp>
        <p:nvSpPr>
          <p:cNvPr id="14" name="Text 4"/>
          <p:cNvSpPr/>
          <p:nvPr/>
        </p:nvSpPr>
        <p:spPr>
          <a:xfrm>
            <a:off x="465653" y="5794296"/>
            <a:ext cx="2101215" cy="262652"/>
          </a:xfrm>
          <a:prstGeom prst="rect">
            <a:avLst/>
          </a:prstGeom>
          <a:noFill/>
          <a:ln/>
        </p:spPr>
        <p:txBody>
          <a:bodyPr wrap="none" lIns="0" tIns="0" rIns="0" bIns="0" rtlCol="0" anchor="t"/>
          <a:lstStyle/>
          <a:p>
            <a:pPr marL="0" indent="0" algn="l">
              <a:lnSpc>
                <a:spcPts val="2050"/>
              </a:lnSpc>
              <a:buNone/>
            </a:pPr>
            <a:r>
              <a:rPr lang="en-US" sz="1650" dirty="0">
                <a:solidFill>
                  <a:srgbClr val="FAEBEB"/>
                </a:solidFill>
                <a:latin typeface="Dela Gothic One" pitchFamily="34" charset="0"/>
                <a:ea typeface="Dela Gothic One" pitchFamily="34" charset="-122"/>
                <a:cs typeface="Dela Gothic One" pitchFamily="34" charset="-120"/>
              </a:rPr>
              <a:t>Frameworks:</a:t>
            </a:r>
            <a:endParaRPr lang="en-US" sz="1650" dirty="0"/>
          </a:p>
        </p:txBody>
      </p:sp>
      <p:sp>
        <p:nvSpPr>
          <p:cNvPr id="15" name="Text 5"/>
          <p:cNvSpPr/>
          <p:nvPr/>
        </p:nvSpPr>
        <p:spPr>
          <a:xfrm>
            <a:off x="465653" y="6256496"/>
            <a:ext cx="13699093" cy="212884"/>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FFE5E5"/>
                </a:solidFill>
                <a:latin typeface="DM Sans" pitchFamily="34" charset="0"/>
                <a:ea typeface="DM Sans" pitchFamily="34" charset="-122"/>
                <a:cs typeface="DM Sans" pitchFamily="34" charset="-120"/>
              </a:rPr>
              <a:t>TensorFlow &amp; PyTorch:</a:t>
            </a:r>
            <a:r>
              <a:rPr lang="en-US" sz="1000" dirty="0">
                <a:solidFill>
                  <a:srgbClr val="FFE5E5"/>
                </a:solidFill>
                <a:latin typeface="DM Sans" pitchFamily="34" charset="0"/>
                <a:ea typeface="DM Sans" pitchFamily="34" charset="-122"/>
                <a:cs typeface="DM Sans" pitchFamily="34" charset="-120"/>
              </a:rPr>
              <a:t> For deep learning and neural network implementations.</a:t>
            </a:r>
            <a:endParaRPr lang="en-US" sz="1000" dirty="0"/>
          </a:p>
        </p:txBody>
      </p:sp>
      <p:sp>
        <p:nvSpPr>
          <p:cNvPr id="16" name="Text 6"/>
          <p:cNvSpPr/>
          <p:nvPr/>
        </p:nvSpPr>
        <p:spPr>
          <a:xfrm>
            <a:off x="465653" y="6515933"/>
            <a:ext cx="13699093" cy="212884"/>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FFE5E5"/>
                </a:solidFill>
                <a:latin typeface="DM Sans" pitchFamily="34" charset="0"/>
                <a:ea typeface="DM Sans" pitchFamily="34" charset="-122"/>
                <a:cs typeface="DM Sans" pitchFamily="34" charset="-120"/>
              </a:rPr>
              <a:t>Scikit-learn:</a:t>
            </a:r>
            <a:r>
              <a:rPr lang="en-US" sz="1000" dirty="0">
                <a:solidFill>
                  <a:srgbClr val="FFE5E5"/>
                </a:solidFill>
                <a:latin typeface="DM Sans" pitchFamily="34" charset="0"/>
                <a:ea typeface="DM Sans" pitchFamily="34" charset="-122"/>
                <a:cs typeface="DM Sans" pitchFamily="34" charset="-120"/>
              </a:rPr>
              <a:t> A comprehensive machine learning library.</a:t>
            </a:r>
            <a:endParaRPr lang="en-US" sz="1000" dirty="0"/>
          </a:p>
        </p:txBody>
      </p:sp>
      <p:sp>
        <p:nvSpPr>
          <p:cNvPr id="17" name="Text 7"/>
          <p:cNvSpPr/>
          <p:nvPr/>
        </p:nvSpPr>
        <p:spPr>
          <a:xfrm>
            <a:off x="465653" y="6928366"/>
            <a:ext cx="3649504" cy="262652"/>
          </a:xfrm>
          <a:prstGeom prst="rect">
            <a:avLst/>
          </a:prstGeom>
          <a:noFill/>
          <a:ln/>
        </p:spPr>
        <p:txBody>
          <a:bodyPr wrap="none" lIns="0" tIns="0" rIns="0" bIns="0" rtlCol="0" anchor="t"/>
          <a:lstStyle/>
          <a:p>
            <a:pPr marL="0" indent="0" algn="l">
              <a:lnSpc>
                <a:spcPts val="2050"/>
              </a:lnSpc>
              <a:buNone/>
            </a:pPr>
            <a:r>
              <a:rPr lang="en-US" sz="1650" dirty="0">
                <a:solidFill>
                  <a:srgbClr val="FAEBEB"/>
                </a:solidFill>
                <a:latin typeface="Dela Gothic One" pitchFamily="34" charset="0"/>
                <a:ea typeface="Dela Gothic One" pitchFamily="34" charset="-122"/>
                <a:cs typeface="Dela Gothic One" pitchFamily="34" charset="-120"/>
              </a:rPr>
              <a:t>Visualisation &amp; Data Sources:</a:t>
            </a:r>
            <a:endParaRPr lang="en-US" sz="1650" dirty="0"/>
          </a:p>
        </p:txBody>
      </p:sp>
      <p:sp>
        <p:nvSpPr>
          <p:cNvPr id="18" name="Text 8"/>
          <p:cNvSpPr/>
          <p:nvPr/>
        </p:nvSpPr>
        <p:spPr>
          <a:xfrm>
            <a:off x="465653" y="7390567"/>
            <a:ext cx="13699093" cy="212884"/>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FFE5E5"/>
                </a:solidFill>
                <a:latin typeface="DM Sans" pitchFamily="34" charset="0"/>
                <a:ea typeface="DM Sans" pitchFamily="34" charset="-122"/>
                <a:cs typeface="DM Sans" pitchFamily="34" charset="-120"/>
              </a:rPr>
              <a:t>Power BI, Tableau, Matplotlib:</a:t>
            </a:r>
            <a:r>
              <a:rPr lang="en-US" sz="1000" dirty="0">
                <a:solidFill>
                  <a:srgbClr val="FFE5E5"/>
                </a:solidFill>
                <a:latin typeface="DM Sans" pitchFamily="34" charset="0"/>
                <a:ea typeface="DM Sans" pitchFamily="34" charset="-122"/>
                <a:cs typeface="DM Sans" pitchFamily="34" charset="-120"/>
              </a:rPr>
              <a:t> For insightful data representation.</a:t>
            </a:r>
            <a:endParaRPr lang="en-US" sz="1000" dirty="0"/>
          </a:p>
        </p:txBody>
      </p:sp>
      <p:sp>
        <p:nvSpPr>
          <p:cNvPr id="19" name="Text 9"/>
          <p:cNvSpPr/>
          <p:nvPr/>
        </p:nvSpPr>
        <p:spPr>
          <a:xfrm>
            <a:off x="465653" y="7650004"/>
            <a:ext cx="13699093" cy="212884"/>
          </a:xfrm>
          <a:prstGeom prst="rect">
            <a:avLst/>
          </a:prstGeom>
          <a:noFill/>
          <a:ln/>
        </p:spPr>
        <p:txBody>
          <a:bodyPr wrap="none" lIns="0" tIns="0" rIns="0" bIns="0" rtlCol="0" anchor="t"/>
          <a:lstStyle/>
          <a:p>
            <a:pPr marL="342900" indent="-342900" algn="l">
              <a:lnSpc>
                <a:spcPts val="1650"/>
              </a:lnSpc>
              <a:buSzPct val="100000"/>
              <a:buChar char="•"/>
            </a:pPr>
            <a:r>
              <a:rPr lang="en-US" sz="1000" b="1" dirty="0">
                <a:solidFill>
                  <a:srgbClr val="FFE5E5"/>
                </a:solidFill>
                <a:latin typeface="DM Sans" pitchFamily="34" charset="0"/>
                <a:ea typeface="DM Sans" pitchFamily="34" charset="-122"/>
                <a:cs typeface="DM Sans" pitchFamily="34" charset="-120"/>
              </a:rPr>
              <a:t>Government Transport APIs, GPS Data, Travel Portals:</a:t>
            </a:r>
            <a:r>
              <a:rPr lang="en-US" sz="1000" dirty="0">
                <a:solidFill>
                  <a:srgbClr val="FFE5E5"/>
                </a:solidFill>
                <a:latin typeface="DM Sans" pitchFamily="34" charset="0"/>
                <a:ea typeface="DM Sans" pitchFamily="34" charset="-122"/>
                <a:cs typeface="DM Sans" pitchFamily="34" charset="-120"/>
              </a:rPr>
              <a:t> Rich sources for real-time information.</a:t>
            </a:r>
            <a:endParaRPr lang="en-US" sz="1000"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Damask</Template>
  <TotalTime>2</TotalTime>
  <Words>1059</Words>
  <Application>Microsoft Office PowerPoint</Application>
  <PresentationFormat>Custom</PresentationFormat>
  <Paragraphs>112</Paragraphs>
  <Slides>10</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Rockwell</vt:lpstr>
      <vt:lpstr>Dela Gothic One</vt:lpstr>
      <vt:lpstr>DM Sans</vt:lpstr>
      <vt:lpstr>Bookman Old Style</vt:lpstr>
      <vt:lpstr>Damask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someshwar1258@gmail.com</cp:lastModifiedBy>
  <cp:revision>2</cp:revision>
  <dcterms:created xsi:type="dcterms:W3CDTF">2025-11-12T07:41:58Z</dcterms:created>
  <dcterms:modified xsi:type="dcterms:W3CDTF">2025-11-12T07:45:00Z</dcterms:modified>
</cp:coreProperties>
</file>